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2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D200B3F0-A9BC-48CE-8EB6-ECE965069900}" type="datetimeFigureOut">
              <a:rPr lang="en-US" dirty="0"/>
              <a:pPr/>
              <a:t>11/5/2017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9FFFF-3106-4DDB-AA62-0C80862170D6}" type="datetimeFigureOut">
              <a:rPr lang="en-US" dirty="0"/>
              <a:t>11/5/2017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38B7-AE95-4DC8-9A51-7A71F545B098}" type="datetimeFigureOut">
              <a:rPr lang="en-US" dirty="0"/>
              <a:t>11/5/2017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1EC2B-8188-4AC2-9F0D-8D09C51D505A}" type="datetimeFigureOut">
              <a:rPr lang="en-US" dirty="0"/>
              <a:t>11/5/2017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2B75E-944F-430B-BE5F-C69FA8823C04}" type="datetimeFigureOut">
              <a:rPr lang="en-US" dirty="0"/>
              <a:t>11/5/2017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E0DC7-7F53-471C-A711-B3DA6F2535F3}" type="datetimeFigureOut">
              <a:rPr lang="en-US" dirty="0"/>
              <a:t>11/5/2017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F4C9D-4618-451D-80C1-6A376BB42AB4}" type="datetimeFigureOut">
              <a:rPr lang="en-US" dirty="0"/>
              <a:t>11/5/2017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D2318-CE40-42F6-962A-4C6D6CF697DB}" type="datetimeFigureOut">
              <a:rPr lang="en-US" dirty="0"/>
              <a:t>11/5/2017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6AC1-EB7F-4BEF-90D9-5764B50DAF8A}" type="datetimeFigureOut">
              <a:rPr lang="en-US" dirty="0"/>
              <a:t>11/5/2017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0712A-F861-4AB0-A754-4F5A2033CD4B}" type="datetimeFigureOut">
              <a:rPr lang="en-US" dirty="0"/>
              <a:t>11/5/2017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07B7-F2DC-4B2C-B14D-58A9766807A2}" type="datetimeFigureOut">
              <a:rPr lang="en-US" dirty="0"/>
              <a:t>11/5/2017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A483D-5CB4-4842-8F2F-05D5276ACF63}" type="datetimeFigureOut">
              <a:rPr lang="en-US" dirty="0"/>
              <a:t>11/5/2017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CE32E-9DC0-47C8-A657-48F5C3E4A10B}" type="datetimeFigureOut">
              <a:rPr lang="en-US" dirty="0"/>
              <a:t>11/5/2017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5C0D-8C3A-4771-A43D-83937FC700D4}" type="datetimeFigureOut">
              <a:rPr lang="en-US" dirty="0"/>
              <a:t>11/5/2017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D2D6-FCC2-425A-A4A7-8058E8C01CB1}" type="datetimeFigureOut">
              <a:rPr lang="en-US" dirty="0"/>
              <a:t>11/5/2017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2683-E6E7-4CC3-9EEE-7854DD4F3545}" type="datetimeFigureOut">
              <a:rPr lang="en-US" dirty="0"/>
              <a:t>11/5/2017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20F81-B39D-4CBB-8BF3-5D6E395D0F72}" type="datetimeFigureOut">
              <a:rPr lang="en-US" dirty="0"/>
              <a:t>11/5/2017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64B320A-89BA-47B2-A525-92E8D10B06E4}" type="datetimeFigureOut">
              <a:rPr lang="en-US" dirty="0"/>
              <a:t>11/5/2017</a:t>
            </a:fld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700" dirty="0" err="1" smtClean="0"/>
              <a:t>Kemanusiaan</a:t>
            </a:r>
            <a:r>
              <a:rPr lang="en-US" sz="2700" dirty="0" smtClean="0"/>
              <a:t> yang </a:t>
            </a:r>
            <a:r>
              <a:rPr lang="en-US" sz="2700" dirty="0" err="1" smtClean="0"/>
              <a:t>Berkeadilan</a:t>
            </a:r>
            <a:r>
              <a:rPr lang="en-US" sz="2700" dirty="0" smtClean="0"/>
              <a:t> </a:t>
            </a:r>
            <a:r>
              <a:rPr lang="en-US" sz="2700" dirty="0" err="1" smtClean="0"/>
              <a:t>dan</a:t>
            </a:r>
            <a:r>
              <a:rPr lang="en-US" sz="2700" dirty="0" smtClean="0"/>
              <a:t> </a:t>
            </a:r>
            <a:r>
              <a:rPr lang="en-US" sz="2700" dirty="0" err="1" smtClean="0"/>
              <a:t>Berkeadaban</a:t>
            </a:r>
            <a:endParaRPr lang="en-US" sz="27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Peter w.		-	Christian f.	-	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septesen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	-	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Afrizal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h.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Matthew		-	Christian g.	-	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mudrik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a.</a:t>
            </a:r>
          </a:p>
        </p:txBody>
      </p:sp>
    </p:spTree>
    <p:extLst>
      <p:ext uri="{BB962C8B-B14F-4D97-AF65-F5344CB8AC3E}">
        <p14:creationId xmlns:p14="http://schemas.microsoft.com/office/powerpoint/2010/main" val="396907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 smtClean="0"/>
              <a:t>Imperatif</a:t>
            </a:r>
            <a:r>
              <a:rPr lang="en-US" sz="3200" dirty="0" smtClean="0"/>
              <a:t> Moral </a:t>
            </a:r>
            <a:r>
              <a:rPr lang="en-US" sz="3200" dirty="0" err="1" smtClean="0"/>
              <a:t>Sila</a:t>
            </a:r>
            <a:r>
              <a:rPr lang="en-US" sz="3200" dirty="0" smtClean="0"/>
              <a:t> </a:t>
            </a:r>
            <a:r>
              <a:rPr lang="en-US" sz="3200" dirty="0" err="1" smtClean="0"/>
              <a:t>Kemanusiaan</a:t>
            </a:r>
            <a:r>
              <a:rPr lang="en-US" sz="3200" dirty="0" smtClean="0"/>
              <a:t> yang </a:t>
            </a:r>
            <a:r>
              <a:rPr lang="en-US" sz="3200" dirty="0" err="1" smtClean="0"/>
              <a:t>Adil</a:t>
            </a:r>
            <a:r>
              <a:rPr lang="en-US" sz="3200" dirty="0" smtClean="0"/>
              <a:t> </a:t>
            </a:r>
            <a:r>
              <a:rPr lang="en-US" sz="3200" dirty="0" err="1" smtClean="0"/>
              <a:t>dan</a:t>
            </a:r>
            <a:r>
              <a:rPr lang="en-US" sz="3200" dirty="0" smtClean="0"/>
              <a:t> </a:t>
            </a:r>
            <a:r>
              <a:rPr lang="en-US" sz="3200" dirty="0" err="1" smtClean="0"/>
              <a:t>Beradab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863566" cy="3416300"/>
          </a:xfrm>
        </p:spPr>
        <p:txBody>
          <a:bodyPr>
            <a:normAutofit/>
          </a:bodyPr>
          <a:lstStyle/>
          <a:p>
            <a:pPr algn="just"/>
            <a:r>
              <a:rPr lang="en-US" sz="2400" dirty="0" err="1" smtClean="0">
                <a:solidFill>
                  <a:schemeClr val="tx1"/>
                </a:solidFill>
              </a:rPr>
              <a:t>Sila</a:t>
            </a:r>
            <a:r>
              <a:rPr lang="en-US" sz="2400" dirty="0" smtClean="0">
                <a:solidFill>
                  <a:schemeClr val="tx1"/>
                </a:solidFill>
              </a:rPr>
              <a:t> ke-2 </a:t>
            </a:r>
            <a:r>
              <a:rPr lang="en-US" sz="2400" dirty="0" err="1" smtClean="0">
                <a:solidFill>
                  <a:schemeClr val="tx1"/>
                </a:solidFill>
              </a:rPr>
              <a:t>memerintah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semua</a:t>
            </a:r>
            <a:r>
              <a:rPr lang="en-US" sz="2400" dirty="0" smtClean="0">
                <a:solidFill>
                  <a:schemeClr val="tx1"/>
                </a:solidFill>
              </a:rPr>
              <a:t> orang Indonesia </a:t>
            </a:r>
            <a:r>
              <a:rPr lang="en-US" sz="2400" dirty="0" err="1" smtClean="0">
                <a:solidFill>
                  <a:schemeClr val="tx1"/>
                </a:solidFill>
              </a:rPr>
              <a:t>memperlakukan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diri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dan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sesama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manusia</a:t>
            </a:r>
            <a:r>
              <a:rPr lang="en-US" sz="2400" dirty="0" smtClean="0">
                <a:solidFill>
                  <a:schemeClr val="tx1"/>
                </a:solidFill>
              </a:rPr>
              <a:t> lain </a:t>
            </a:r>
            <a:r>
              <a:rPr lang="en-US" sz="2400" dirty="0" err="1" smtClean="0">
                <a:solidFill>
                  <a:schemeClr val="tx1"/>
                </a:solidFill>
              </a:rPr>
              <a:t>secara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martabat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dan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manusiawi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n-US" sz="2400" dirty="0" err="1" smtClean="0">
                <a:solidFill>
                  <a:schemeClr val="tx1"/>
                </a:solidFill>
              </a:rPr>
              <a:t>Formulasi</a:t>
            </a:r>
            <a:r>
              <a:rPr lang="en-US" sz="2400" dirty="0" smtClean="0">
                <a:solidFill>
                  <a:schemeClr val="tx1"/>
                </a:solidFill>
              </a:rPr>
              <a:t> lain </a:t>
            </a:r>
            <a:r>
              <a:rPr lang="en-US" sz="2400" dirty="0" err="1" smtClean="0">
                <a:solidFill>
                  <a:schemeClr val="tx1"/>
                </a:solidFill>
              </a:rPr>
              <a:t>imperatif</a:t>
            </a:r>
            <a:r>
              <a:rPr lang="en-US" sz="2400" dirty="0" smtClean="0">
                <a:solidFill>
                  <a:schemeClr val="tx1"/>
                </a:solidFill>
              </a:rPr>
              <a:t> moral:</a:t>
            </a:r>
          </a:p>
          <a:p>
            <a:pPr lvl="1" algn="just"/>
            <a:r>
              <a:rPr lang="en-US" sz="1800" dirty="0" smtClean="0">
                <a:solidFill>
                  <a:srgbClr val="FF0000"/>
                </a:solidFill>
              </a:rPr>
              <a:t>“</a:t>
            </a:r>
            <a:r>
              <a:rPr lang="en-US" sz="1800" dirty="0" err="1" smtClean="0">
                <a:solidFill>
                  <a:srgbClr val="FF0000"/>
                </a:solidFill>
              </a:rPr>
              <a:t>perlakukan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kemanusiaan</a:t>
            </a:r>
            <a:r>
              <a:rPr lang="en-US" sz="1800" dirty="0" smtClean="0">
                <a:solidFill>
                  <a:srgbClr val="FF0000"/>
                </a:solidFill>
              </a:rPr>
              <a:t> orang lain </a:t>
            </a:r>
            <a:r>
              <a:rPr lang="en-US" sz="1800" dirty="0" err="1" smtClean="0">
                <a:solidFill>
                  <a:srgbClr val="FF0000"/>
                </a:solidFill>
              </a:rPr>
              <a:t>seperti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Anda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perlakukan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kemanusiaanmu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sendiri</a:t>
            </a:r>
            <a:r>
              <a:rPr lang="en-US" sz="1800" dirty="0" smtClean="0">
                <a:solidFill>
                  <a:srgbClr val="FF0000"/>
                </a:solidFill>
              </a:rPr>
              <a:t>!!”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49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>
                <a:solidFill>
                  <a:schemeClr val="tx1"/>
                </a:solidFill>
              </a:rPr>
              <a:t>Empat</a:t>
            </a:r>
            <a:r>
              <a:rPr lang="en-US" sz="2400" dirty="0" smtClean="0">
                <a:solidFill>
                  <a:schemeClr val="tx1"/>
                </a:solidFill>
              </a:rPr>
              <a:t> (4) </a:t>
            </a:r>
            <a:r>
              <a:rPr lang="en-US" sz="2400" dirty="0" err="1" smtClean="0">
                <a:solidFill>
                  <a:schemeClr val="tx1"/>
                </a:solidFill>
              </a:rPr>
              <a:t>pokok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pikiran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imperatif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etis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sila</a:t>
            </a:r>
            <a:r>
              <a:rPr lang="en-US" sz="2400" dirty="0" smtClean="0">
                <a:solidFill>
                  <a:schemeClr val="tx1"/>
                </a:solidFill>
              </a:rPr>
              <a:t> ke-2:</a:t>
            </a:r>
          </a:p>
          <a:p>
            <a:pPr lvl="1"/>
            <a:r>
              <a:rPr lang="en-US" sz="1800" dirty="0" err="1" smtClean="0">
                <a:solidFill>
                  <a:schemeClr val="tx2"/>
                </a:solidFill>
              </a:rPr>
              <a:t>Relasi</a:t>
            </a:r>
            <a:r>
              <a:rPr lang="en-US" sz="1800" dirty="0" smtClean="0">
                <a:solidFill>
                  <a:schemeClr val="tx2"/>
                </a:solidFill>
              </a:rPr>
              <a:t> </a:t>
            </a:r>
            <a:r>
              <a:rPr lang="en-US" sz="1800" dirty="0" err="1" smtClean="0">
                <a:solidFill>
                  <a:schemeClr val="tx2"/>
                </a:solidFill>
              </a:rPr>
              <a:t>etis</a:t>
            </a:r>
            <a:r>
              <a:rPr lang="en-US" sz="1800" dirty="0" smtClean="0">
                <a:solidFill>
                  <a:schemeClr val="tx2"/>
                </a:solidFill>
              </a:rPr>
              <a:t> </a:t>
            </a:r>
            <a:r>
              <a:rPr lang="en-US" sz="1800" dirty="0" err="1" smtClean="0">
                <a:solidFill>
                  <a:schemeClr val="tx2"/>
                </a:solidFill>
              </a:rPr>
              <a:t>antarmanusia</a:t>
            </a:r>
            <a:r>
              <a:rPr lang="en-US" sz="1800" dirty="0" smtClean="0">
                <a:solidFill>
                  <a:schemeClr val="tx2"/>
                </a:solidFill>
              </a:rPr>
              <a:t>.</a:t>
            </a:r>
          </a:p>
          <a:p>
            <a:pPr lvl="1"/>
            <a:r>
              <a:rPr lang="en-US" sz="1800" dirty="0" err="1" smtClean="0">
                <a:solidFill>
                  <a:schemeClr val="tx2"/>
                </a:solidFill>
              </a:rPr>
              <a:t>Mengedepankan</a:t>
            </a:r>
            <a:r>
              <a:rPr lang="en-US" sz="1800" dirty="0" smtClean="0">
                <a:solidFill>
                  <a:schemeClr val="tx2"/>
                </a:solidFill>
              </a:rPr>
              <a:t> </a:t>
            </a:r>
            <a:r>
              <a:rPr lang="en-US" sz="1800" dirty="0" err="1" smtClean="0">
                <a:solidFill>
                  <a:schemeClr val="tx2"/>
                </a:solidFill>
              </a:rPr>
              <a:t>prinsip</a:t>
            </a:r>
            <a:r>
              <a:rPr lang="en-US" sz="1800" dirty="0" smtClean="0">
                <a:solidFill>
                  <a:schemeClr val="tx2"/>
                </a:solidFill>
              </a:rPr>
              <a:t> </a:t>
            </a:r>
            <a:r>
              <a:rPr lang="en-US" sz="1800" dirty="0" err="1" smtClean="0">
                <a:solidFill>
                  <a:schemeClr val="tx2"/>
                </a:solidFill>
              </a:rPr>
              <a:t>baik</a:t>
            </a:r>
            <a:r>
              <a:rPr lang="en-US" sz="1800" dirty="0" smtClean="0">
                <a:solidFill>
                  <a:schemeClr val="tx2"/>
                </a:solidFill>
              </a:rPr>
              <a:t> </a:t>
            </a:r>
            <a:r>
              <a:rPr lang="en-US" sz="1800" dirty="0" err="1" smtClean="0">
                <a:solidFill>
                  <a:schemeClr val="tx2"/>
                </a:solidFill>
              </a:rPr>
              <a:t>pada</a:t>
            </a:r>
            <a:r>
              <a:rPr lang="en-US" sz="1800" dirty="0" smtClean="0">
                <a:solidFill>
                  <a:schemeClr val="tx2"/>
                </a:solidFill>
              </a:rPr>
              <a:t> </a:t>
            </a:r>
            <a:r>
              <a:rPr lang="en-US" sz="1800" dirty="0" err="1" smtClean="0">
                <a:solidFill>
                  <a:schemeClr val="tx2"/>
                </a:solidFill>
              </a:rPr>
              <a:t>sesama</a:t>
            </a:r>
            <a:r>
              <a:rPr lang="en-US" sz="1800" dirty="0" smtClean="0">
                <a:solidFill>
                  <a:schemeClr val="tx2"/>
                </a:solidFill>
              </a:rPr>
              <a:t>.</a:t>
            </a:r>
          </a:p>
          <a:p>
            <a:pPr lvl="1"/>
            <a:r>
              <a:rPr lang="en-US" sz="1800" dirty="0" err="1" smtClean="0">
                <a:solidFill>
                  <a:schemeClr val="tx2"/>
                </a:solidFill>
              </a:rPr>
              <a:t>Prinsip</a:t>
            </a:r>
            <a:r>
              <a:rPr lang="en-US" sz="1800" dirty="0" smtClean="0">
                <a:solidFill>
                  <a:schemeClr val="tx2"/>
                </a:solidFill>
              </a:rPr>
              <a:t> </a:t>
            </a:r>
            <a:r>
              <a:rPr lang="en-US" sz="1800" dirty="0" err="1" smtClean="0">
                <a:solidFill>
                  <a:schemeClr val="tx2"/>
                </a:solidFill>
              </a:rPr>
              <a:t>hormat</a:t>
            </a:r>
            <a:r>
              <a:rPr lang="en-US" sz="1800" dirty="0" smtClean="0">
                <a:solidFill>
                  <a:schemeClr val="tx2"/>
                </a:solidFill>
              </a:rPr>
              <a:t> </a:t>
            </a:r>
            <a:r>
              <a:rPr lang="en-US" sz="1800" dirty="0" err="1" smtClean="0">
                <a:solidFill>
                  <a:schemeClr val="tx2"/>
                </a:solidFill>
              </a:rPr>
              <a:t>diri</a:t>
            </a:r>
            <a:r>
              <a:rPr lang="en-US" sz="1800" dirty="0" smtClean="0">
                <a:solidFill>
                  <a:schemeClr val="tx2"/>
                </a:solidFill>
              </a:rPr>
              <a:t> </a:t>
            </a:r>
            <a:r>
              <a:rPr lang="en-US" sz="1800" dirty="0" err="1" smtClean="0">
                <a:solidFill>
                  <a:schemeClr val="tx2"/>
                </a:solidFill>
              </a:rPr>
              <a:t>sendiri</a:t>
            </a:r>
            <a:r>
              <a:rPr lang="en-US" sz="1800" dirty="0" smtClean="0">
                <a:solidFill>
                  <a:schemeClr val="tx2"/>
                </a:solidFill>
              </a:rPr>
              <a:t>.</a:t>
            </a:r>
          </a:p>
          <a:p>
            <a:pPr lvl="1"/>
            <a:r>
              <a:rPr lang="en-US" sz="1800" dirty="0" err="1" smtClean="0">
                <a:solidFill>
                  <a:schemeClr val="tx2"/>
                </a:solidFill>
              </a:rPr>
              <a:t>Berbagi</a:t>
            </a:r>
            <a:r>
              <a:rPr lang="en-US" sz="1800" dirty="0" smtClean="0">
                <a:solidFill>
                  <a:schemeClr val="tx2"/>
                </a:solidFill>
              </a:rPr>
              <a:t> </a:t>
            </a:r>
            <a:r>
              <a:rPr lang="en-US" sz="1800" dirty="0" err="1" smtClean="0">
                <a:solidFill>
                  <a:schemeClr val="tx2"/>
                </a:solidFill>
              </a:rPr>
              <a:t>dengan</a:t>
            </a:r>
            <a:r>
              <a:rPr lang="en-US" sz="1800" dirty="0" smtClean="0">
                <a:solidFill>
                  <a:schemeClr val="tx2"/>
                </a:solidFill>
              </a:rPr>
              <a:t> orang lain yang </a:t>
            </a:r>
            <a:r>
              <a:rPr lang="en-US" sz="1800" dirty="0" err="1" smtClean="0">
                <a:solidFill>
                  <a:schemeClr val="tx2"/>
                </a:solidFill>
              </a:rPr>
              <a:t>menderita</a:t>
            </a:r>
            <a:r>
              <a:rPr lang="en-US" sz="1800" dirty="0" smtClean="0">
                <a:solidFill>
                  <a:schemeClr val="tx2"/>
                </a:solidFill>
              </a:rPr>
              <a:t> </a:t>
            </a:r>
            <a:r>
              <a:rPr lang="en-US" sz="1800" dirty="0" err="1" smtClean="0">
                <a:solidFill>
                  <a:schemeClr val="tx2"/>
                </a:solidFill>
              </a:rPr>
              <a:t>kesulitan</a:t>
            </a:r>
            <a:r>
              <a:rPr lang="en-US" sz="1800" dirty="0" smtClean="0">
                <a:solidFill>
                  <a:schemeClr val="tx2"/>
                </a:solidFill>
              </a:rPr>
              <a:t> /  </a:t>
            </a:r>
            <a:r>
              <a:rPr lang="en-US" sz="1800" dirty="0" err="1" smtClean="0">
                <a:solidFill>
                  <a:schemeClr val="tx2"/>
                </a:solidFill>
              </a:rPr>
              <a:t>kemalangan</a:t>
            </a:r>
            <a:r>
              <a:rPr lang="en-US" sz="1800" dirty="0" smtClean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347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Studi</a:t>
            </a:r>
            <a:r>
              <a:rPr lang="en-US" dirty="0" smtClean="0"/>
              <a:t> </a:t>
            </a:r>
            <a:r>
              <a:rPr lang="en-US" dirty="0" err="1" smtClean="0"/>
              <a:t>Kasus</a:t>
            </a:r>
            <a:endParaRPr lang="en-US" dirty="0"/>
          </a:p>
        </p:txBody>
      </p:sp>
      <p:pic>
        <p:nvPicPr>
          <p:cNvPr id="4" name="[ Eksklusif ] Video Penangkapan Tersangka Penelantaran Anak di Cibubu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90059" y="2603500"/>
            <a:ext cx="8113646" cy="3416300"/>
          </a:xfrm>
        </p:spPr>
      </p:pic>
    </p:spTree>
    <p:extLst>
      <p:ext uri="{BB962C8B-B14F-4D97-AF65-F5344CB8AC3E}">
        <p14:creationId xmlns:p14="http://schemas.microsoft.com/office/powerpoint/2010/main" val="305577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Sesi</a:t>
            </a:r>
            <a:r>
              <a:rPr lang="en-US" dirty="0" smtClean="0"/>
              <a:t> </a:t>
            </a:r>
            <a:r>
              <a:rPr lang="en-US" dirty="0" err="1" smtClean="0"/>
              <a:t>Pertanyaan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Prinsip</a:t>
            </a:r>
            <a:r>
              <a:rPr lang="en-US" sz="2400" dirty="0" smtClean="0"/>
              <a:t> </a:t>
            </a:r>
            <a:r>
              <a:rPr lang="en-US" sz="2400" dirty="0" err="1" smtClean="0"/>
              <a:t>menghormati</a:t>
            </a:r>
            <a:r>
              <a:rPr lang="en-US" sz="2400" dirty="0" smtClean="0"/>
              <a:t> </a:t>
            </a:r>
            <a:r>
              <a:rPr lang="en-US" sz="2400" dirty="0" err="1" smtClean="0"/>
              <a:t>diri</a:t>
            </a:r>
            <a:r>
              <a:rPr lang="en-US" sz="2400" dirty="0" smtClean="0"/>
              <a:t> </a:t>
            </a:r>
            <a:r>
              <a:rPr lang="en-US" sz="2400" dirty="0" err="1" smtClean="0"/>
              <a:t>sendiri</a:t>
            </a:r>
            <a:r>
              <a:rPr lang="en-US" sz="2400" dirty="0" smtClean="0"/>
              <a:t>? – </a:t>
            </a:r>
            <a:r>
              <a:rPr lang="en-US" sz="2400" dirty="0" err="1" smtClean="0"/>
              <a:t>Yosua</a:t>
            </a:r>
            <a:r>
              <a:rPr lang="en-US" sz="2400" dirty="0" smtClean="0"/>
              <a:t> </a:t>
            </a:r>
            <a:r>
              <a:rPr lang="en-US" sz="2400" dirty="0" smtClean="0"/>
              <a:t>M</a:t>
            </a:r>
          </a:p>
          <a:p>
            <a:pPr lvl="1"/>
            <a:r>
              <a:rPr lang="en-US" sz="1800" dirty="0" err="1" smtClean="0"/>
              <a:t>Melakukan</a:t>
            </a:r>
            <a:r>
              <a:rPr lang="en-US" sz="1800" dirty="0" smtClean="0"/>
              <a:t> </a:t>
            </a:r>
            <a:r>
              <a:rPr lang="en-US" sz="1800" dirty="0" err="1" smtClean="0"/>
              <a:t>hormat</a:t>
            </a:r>
            <a:r>
              <a:rPr lang="en-US" sz="1800" dirty="0" smtClean="0"/>
              <a:t> </a:t>
            </a:r>
            <a:r>
              <a:rPr lang="en-US" sz="1800" dirty="0" err="1" smtClean="0"/>
              <a:t>pada</a:t>
            </a:r>
            <a:r>
              <a:rPr lang="en-US" sz="1800" dirty="0" smtClean="0"/>
              <a:t> orang lain </a:t>
            </a:r>
            <a:r>
              <a:rPr lang="en-US" sz="1800" dirty="0" err="1" smtClean="0"/>
              <a:t>sama</a:t>
            </a:r>
            <a:r>
              <a:rPr lang="en-US" sz="1800" dirty="0" smtClean="0"/>
              <a:t> </a:t>
            </a:r>
            <a:r>
              <a:rPr lang="en-US" sz="1800" dirty="0" err="1" smtClean="0"/>
              <a:t>seperti</a:t>
            </a:r>
            <a:r>
              <a:rPr lang="en-US" sz="1800" dirty="0" smtClean="0"/>
              <a:t> </a:t>
            </a:r>
            <a:r>
              <a:rPr lang="en-US" sz="1800" dirty="0" err="1" smtClean="0"/>
              <a:t>hormat</a:t>
            </a:r>
            <a:r>
              <a:rPr lang="en-US" sz="1800" dirty="0" smtClean="0"/>
              <a:t> </a:t>
            </a:r>
            <a:r>
              <a:rPr lang="en-US" sz="1800" dirty="0" err="1" smtClean="0"/>
              <a:t>pada</a:t>
            </a:r>
            <a:r>
              <a:rPr lang="en-US" sz="1800" dirty="0" smtClean="0"/>
              <a:t> </a:t>
            </a:r>
            <a:r>
              <a:rPr lang="en-US" sz="1800" dirty="0" err="1" smtClean="0"/>
              <a:t>diri</a:t>
            </a:r>
            <a:r>
              <a:rPr lang="en-US" sz="1800" dirty="0" smtClean="0"/>
              <a:t> </a:t>
            </a:r>
            <a:r>
              <a:rPr lang="en-US" sz="1800" dirty="0" err="1" smtClean="0"/>
              <a:t>sendiri</a:t>
            </a:r>
            <a:r>
              <a:rPr lang="en-US" sz="1800" smtClean="0"/>
              <a:t>. Contohnya</a:t>
            </a:r>
            <a:r>
              <a:rPr lang="en-US" sz="1800" dirty="0" smtClean="0"/>
              <a:t> </a:t>
            </a:r>
            <a:r>
              <a:rPr lang="en-US" sz="1800" dirty="0" err="1" smtClean="0"/>
              <a:t>seperti</a:t>
            </a:r>
            <a:r>
              <a:rPr lang="en-US" sz="1800" dirty="0" smtClean="0"/>
              <a:t> </a:t>
            </a:r>
            <a:r>
              <a:rPr lang="en-US" sz="1800" dirty="0" err="1" smtClean="0"/>
              <a:t>anda</a:t>
            </a:r>
            <a:r>
              <a:rPr lang="en-US" sz="1800" dirty="0" smtClean="0"/>
              <a:t> </a:t>
            </a:r>
            <a:r>
              <a:rPr lang="en-US" sz="1800" dirty="0" err="1" smtClean="0"/>
              <a:t>anak</a:t>
            </a:r>
            <a:r>
              <a:rPr lang="en-US" sz="1800" dirty="0" smtClean="0"/>
              <a:t> </a:t>
            </a:r>
            <a:r>
              <a:rPr lang="en-US" sz="1800" dirty="0" err="1" smtClean="0"/>
              <a:t>kuliahan</a:t>
            </a:r>
            <a:r>
              <a:rPr lang="en-US" sz="1800" dirty="0" smtClean="0"/>
              <a:t>, </a:t>
            </a:r>
            <a:r>
              <a:rPr lang="en-US" sz="1800" dirty="0" err="1" smtClean="0"/>
              <a:t>sibuk</a:t>
            </a:r>
            <a:r>
              <a:rPr lang="en-US" sz="1800" dirty="0" smtClean="0"/>
              <a:t> </a:t>
            </a:r>
            <a:r>
              <a:rPr lang="en-US" sz="1800" dirty="0" err="1" smtClean="0"/>
              <a:t>tugas</a:t>
            </a:r>
            <a:r>
              <a:rPr lang="en-US" sz="1800" dirty="0" smtClean="0"/>
              <a:t> </a:t>
            </a:r>
            <a:r>
              <a:rPr lang="en-US" sz="1800" dirty="0" err="1" smtClean="0"/>
              <a:t>sana</a:t>
            </a:r>
            <a:r>
              <a:rPr lang="en-US" sz="1800" dirty="0" smtClean="0"/>
              <a:t> </a:t>
            </a:r>
            <a:r>
              <a:rPr lang="en-US" sz="1800" dirty="0" err="1" smtClean="0"/>
              <a:t>sini</a:t>
            </a:r>
            <a:r>
              <a:rPr lang="en-US" sz="1800" dirty="0" smtClean="0"/>
              <a:t>, </a:t>
            </a:r>
            <a:r>
              <a:rPr lang="en-US" sz="1800" dirty="0" err="1" smtClean="0"/>
              <a:t>tetapi</a:t>
            </a:r>
            <a:r>
              <a:rPr lang="en-US" sz="1800" dirty="0" smtClean="0"/>
              <a:t> </a:t>
            </a:r>
            <a:r>
              <a:rPr lang="en-US" sz="1800" dirty="0" err="1" smtClean="0"/>
              <a:t>mau</a:t>
            </a:r>
            <a:r>
              <a:rPr lang="en-US" sz="1800" dirty="0" smtClean="0"/>
              <a:t> </a:t>
            </a:r>
            <a:r>
              <a:rPr lang="en-US" sz="1800" dirty="0" err="1" smtClean="0"/>
              <a:t>diajak</a:t>
            </a:r>
            <a:r>
              <a:rPr lang="en-US" sz="1800" dirty="0" smtClean="0"/>
              <a:t> </a:t>
            </a:r>
            <a:r>
              <a:rPr lang="en-US" sz="1800" dirty="0" err="1" smtClean="0"/>
              <a:t>bergadang</a:t>
            </a:r>
            <a:r>
              <a:rPr lang="en-US" sz="1800" dirty="0" smtClean="0"/>
              <a:t> main game </a:t>
            </a:r>
            <a:r>
              <a:rPr lang="en-US" sz="1800" dirty="0" err="1" smtClean="0"/>
              <a:t>bersama</a:t>
            </a:r>
            <a:r>
              <a:rPr lang="en-US" sz="1800" dirty="0" smtClean="0"/>
              <a:t> </a:t>
            </a:r>
            <a:r>
              <a:rPr lang="en-US" sz="1800" dirty="0" err="1" smtClean="0"/>
              <a:t>teman-teman</a:t>
            </a:r>
            <a:r>
              <a:rPr lang="en-US" sz="1800" dirty="0" smtClean="0"/>
              <a:t>, </a:t>
            </a:r>
            <a:r>
              <a:rPr lang="en-US" sz="1800" dirty="0" err="1" smtClean="0"/>
              <a:t>itu</a:t>
            </a:r>
            <a:r>
              <a:rPr lang="en-US" sz="1800" dirty="0" smtClean="0"/>
              <a:t> </a:t>
            </a:r>
            <a:r>
              <a:rPr lang="en-US" sz="1800" dirty="0" err="1" smtClean="0"/>
              <a:t>artinya</a:t>
            </a:r>
            <a:r>
              <a:rPr lang="en-US" sz="1800" dirty="0" smtClean="0"/>
              <a:t> </a:t>
            </a:r>
            <a:r>
              <a:rPr lang="en-US" sz="1800" dirty="0" err="1" smtClean="0"/>
              <a:t>tidak</a:t>
            </a:r>
            <a:r>
              <a:rPr lang="en-US" sz="1800" dirty="0" smtClean="0"/>
              <a:t> </a:t>
            </a:r>
            <a:r>
              <a:rPr lang="en-US" sz="1800" dirty="0" err="1" smtClean="0"/>
              <a:t>menghormati</a:t>
            </a:r>
            <a:r>
              <a:rPr lang="en-US" sz="1800" dirty="0" smtClean="0"/>
              <a:t> </a:t>
            </a:r>
            <a:r>
              <a:rPr lang="en-US" sz="1800" dirty="0" err="1" smtClean="0"/>
              <a:t>diri</a:t>
            </a:r>
            <a:r>
              <a:rPr lang="en-US" sz="1800" dirty="0" smtClean="0"/>
              <a:t> </a:t>
            </a:r>
            <a:r>
              <a:rPr lang="en-US" sz="1800" dirty="0" err="1" smtClean="0"/>
              <a:t>sendiri</a:t>
            </a:r>
            <a:r>
              <a:rPr lang="en-US" sz="1800" dirty="0" smtClean="0"/>
              <a:t>, </a:t>
            </a:r>
            <a:r>
              <a:rPr lang="en-US" sz="1800" dirty="0" err="1" smtClean="0"/>
              <a:t>serta</a:t>
            </a:r>
            <a:r>
              <a:rPr lang="en-US" sz="1800" dirty="0" smtClean="0"/>
              <a:t> </a:t>
            </a:r>
            <a:r>
              <a:rPr lang="en-US" sz="1800" dirty="0" err="1" smtClean="0"/>
              <a:t>tidak</a:t>
            </a:r>
            <a:r>
              <a:rPr lang="en-US" sz="1800" dirty="0" smtClean="0"/>
              <a:t> </a:t>
            </a:r>
            <a:r>
              <a:rPr lang="en-US" sz="1800" dirty="0" err="1" smtClean="0"/>
              <a:t>menghormati</a:t>
            </a:r>
            <a:r>
              <a:rPr lang="en-US" sz="1800" dirty="0" smtClean="0"/>
              <a:t> orang </a:t>
            </a:r>
            <a:r>
              <a:rPr lang="en-US" sz="1800" dirty="0" err="1" smtClean="0"/>
              <a:t>tua</a:t>
            </a:r>
            <a:r>
              <a:rPr lang="en-US" sz="1800" dirty="0" smtClean="0"/>
              <a:t> yang </a:t>
            </a:r>
            <a:r>
              <a:rPr lang="en-US" sz="1800" dirty="0" err="1" smtClean="0"/>
              <a:t>sudah</a:t>
            </a:r>
            <a:r>
              <a:rPr lang="en-US" sz="1800" dirty="0" smtClean="0"/>
              <a:t> </a:t>
            </a:r>
            <a:r>
              <a:rPr lang="en-US" sz="1800" dirty="0" err="1" smtClean="0"/>
              <a:t>membiayai</a:t>
            </a:r>
            <a:r>
              <a:rPr lang="en-US" sz="1800" dirty="0" smtClean="0"/>
              <a:t> </a:t>
            </a:r>
            <a:r>
              <a:rPr lang="en-US" sz="1800" dirty="0" err="1" smtClean="0"/>
              <a:t>anda</a:t>
            </a:r>
            <a:r>
              <a:rPr lang="en-US" sz="1800" dirty="0" smtClean="0"/>
              <a:t>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729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6000"/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081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Lampiran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506" y="2603500"/>
            <a:ext cx="4554038" cy="3416300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294" y="2603500"/>
            <a:ext cx="4503250" cy="3378200"/>
          </a:xfrm>
        </p:spPr>
      </p:pic>
    </p:spTree>
    <p:extLst>
      <p:ext uri="{BB962C8B-B14F-4D97-AF65-F5344CB8AC3E}">
        <p14:creationId xmlns:p14="http://schemas.microsoft.com/office/powerpoint/2010/main" val="3865058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506" y="2603500"/>
            <a:ext cx="4554038" cy="3416300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294" y="2603500"/>
            <a:ext cx="4503250" cy="3378200"/>
          </a:xfrm>
        </p:spPr>
      </p:pic>
    </p:spTree>
    <p:extLst>
      <p:ext uri="{BB962C8B-B14F-4D97-AF65-F5344CB8AC3E}">
        <p14:creationId xmlns:p14="http://schemas.microsoft.com/office/powerpoint/2010/main" val="4251510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506" y="2603500"/>
            <a:ext cx="4554038" cy="3416300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294" y="2603500"/>
            <a:ext cx="4503250" cy="3378200"/>
          </a:xfrm>
        </p:spPr>
      </p:pic>
    </p:spTree>
    <p:extLst>
      <p:ext uri="{BB962C8B-B14F-4D97-AF65-F5344CB8AC3E}">
        <p14:creationId xmlns:p14="http://schemas.microsoft.com/office/powerpoint/2010/main" val="1947113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kemanusiaan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80" y="2857485"/>
            <a:ext cx="11354022" cy="3162315"/>
          </a:xfrm>
          <a:prstGeom prst="rect">
            <a:avLst/>
          </a:prstGeom>
          <a:noFill/>
          <a:effectLst>
            <a:glow>
              <a:schemeClr val="accent1"/>
            </a:glow>
            <a:outerShdw dist="50800" sx="1000" sy="1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 smtClean="0"/>
              <a:t>Hakikat</a:t>
            </a:r>
            <a:r>
              <a:rPr lang="en-US" sz="2800" dirty="0" smtClean="0"/>
              <a:t> </a:t>
            </a:r>
            <a:r>
              <a:rPr lang="en-US" sz="2800" dirty="0" err="1" smtClean="0"/>
              <a:t>Sila</a:t>
            </a:r>
            <a:r>
              <a:rPr lang="en-US" sz="2800" dirty="0" smtClean="0"/>
              <a:t> </a:t>
            </a:r>
            <a:r>
              <a:rPr lang="en-US" sz="2800" dirty="0" err="1" smtClean="0"/>
              <a:t>Kemanusiaan</a:t>
            </a:r>
            <a:r>
              <a:rPr lang="en-US" sz="2800" dirty="0" smtClean="0"/>
              <a:t> yang </a:t>
            </a:r>
            <a:r>
              <a:rPr lang="en-US" sz="2800" dirty="0" err="1" smtClean="0"/>
              <a:t>Adil</a:t>
            </a:r>
            <a:r>
              <a:rPr lang="en-US" sz="2800" dirty="0" smtClean="0"/>
              <a:t> </a:t>
            </a:r>
            <a:r>
              <a:rPr lang="en-US" sz="2800" dirty="0" err="1" smtClean="0"/>
              <a:t>dan</a:t>
            </a:r>
            <a:r>
              <a:rPr lang="en-US" sz="2800" dirty="0" smtClean="0"/>
              <a:t> </a:t>
            </a:r>
            <a:r>
              <a:rPr lang="en-US" sz="2800" dirty="0" err="1" smtClean="0"/>
              <a:t>Beradab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200" dirty="0" err="1" smtClean="0"/>
              <a:t>Kemanusiaan</a:t>
            </a:r>
            <a:r>
              <a:rPr lang="en-US" sz="2200" dirty="0" smtClean="0"/>
              <a:t>:</a:t>
            </a:r>
          </a:p>
          <a:p>
            <a:pPr lvl="1" algn="just"/>
            <a:r>
              <a:rPr lang="en-US" sz="1800" dirty="0" err="1"/>
              <a:t>T</a:t>
            </a:r>
            <a:r>
              <a:rPr lang="en-US" sz="1800" dirty="0" err="1" smtClean="0"/>
              <a:t>ujuan</a:t>
            </a:r>
            <a:r>
              <a:rPr lang="en-US" sz="1800" dirty="0" smtClean="0"/>
              <a:t> </a:t>
            </a:r>
            <a:r>
              <a:rPr lang="en-US" sz="1800" dirty="0" err="1" smtClean="0"/>
              <a:t>dan</a:t>
            </a:r>
            <a:r>
              <a:rPr lang="en-US" sz="1800" dirty="0" smtClean="0"/>
              <a:t> </a:t>
            </a:r>
            <a:r>
              <a:rPr lang="en-US" sz="1800" dirty="0" err="1" smtClean="0"/>
              <a:t>orientasi</a:t>
            </a:r>
            <a:r>
              <a:rPr lang="en-US" sz="1800" dirty="0" smtClean="0"/>
              <a:t> </a:t>
            </a:r>
            <a:r>
              <a:rPr lang="en-US" sz="1800" dirty="0" err="1" smtClean="0"/>
              <a:t>utama</a:t>
            </a:r>
            <a:r>
              <a:rPr lang="en-US" sz="1800" dirty="0" smtClean="0"/>
              <a:t> </a:t>
            </a:r>
            <a:r>
              <a:rPr lang="en-US" sz="1800" dirty="0" err="1" smtClean="0"/>
              <a:t>dalam</a:t>
            </a:r>
            <a:r>
              <a:rPr lang="en-US" sz="1800" dirty="0" smtClean="0"/>
              <a:t> </a:t>
            </a:r>
            <a:r>
              <a:rPr lang="en-US" sz="1800" dirty="0" err="1" smtClean="0"/>
              <a:t>derap</a:t>
            </a:r>
            <a:r>
              <a:rPr lang="en-US" sz="1800" dirty="0" smtClean="0"/>
              <a:t> </a:t>
            </a:r>
            <a:r>
              <a:rPr lang="en-US" sz="1800" dirty="0" err="1" smtClean="0"/>
              <a:t>pembangunan</a:t>
            </a:r>
            <a:r>
              <a:rPr lang="en-US" sz="1800" dirty="0" smtClean="0"/>
              <a:t> </a:t>
            </a:r>
            <a:r>
              <a:rPr lang="en-US" sz="1800" dirty="0" err="1" smtClean="0"/>
              <a:t>nasional</a:t>
            </a:r>
            <a:r>
              <a:rPr lang="en-US" sz="1800" dirty="0" smtClean="0"/>
              <a:t> </a:t>
            </a:r>
            <a:r>
              <a:rPr lang="en-US" sz="1800" dirty="0" err="1" smtClean="0"/>
              <a:t>bangsa</a:t>
            </a:r>
            <a:r>
              <a:rPr lang="en-US" sz="1800" dirty="0" smtClean="0"/>
              <a:t>.</a:t>
            </a:r>
          </a:p>
          <a:p>
            <a:pPr algn="just"/>
            <a:r>
              <a:rPr lang="en-US" sz="2200" dirty="0" err="1" smtClean="0"/>
              <a:t>Asumsi</a:t>
            </a:r>
            <a:r>
              <a:rPr lang="en-US" sz="2200" dirty="0" smtClean="0"/>
              <a:t> </a:t>
            </a:r>
            <a:r>
              <a:rPr lang="en-US" sz="2200" dirty="0" err="1" smtClean="0"/>
              <a:t>dasar</a:t>
            </a:r>
            <a:r>
              <a:rPr lang="en-US" sz="2200" dirty="0" smtClean="0"/>
              <a:t>:</a:t>
            </a:r>
          </a:p>
          <a:p>
            <a:pPr lvl="1" algn="just"/>
            <a:r>
              <a:rPr lang="en-US" sz="1800" dirty="0" smtClean="0"/>
              <a:t>Basis </a:t>
            </a:r>
            <a:r>
              <a:rPr lang="en-US" sz="1800" dirty="0" err="1" smtClean="0"/>
              <a:t>relasi</a:t>
            </a:r>
            <a:r>
              <a:rPr lang="en-US" sz="1800" dirty="0" smtClean="0"/>
              <a:t> </a:t>
            </a:r>
            <a:r>
              <a:rPr lang="en-US" sz="1800" dirty="0" err="1" smtClean="0"/>
              <a:t>sosial</a:t>
            </a:r>
            <a:r>
              <a:rPr lang="en-US" sz="1800" dirty="0" smtClean="0"/>
              <a:t> </a:t>
            </a:r>
            <a:r>
              <a:rPr lang="en-US" sz="1800" dirty="0" err="1" smtClean="0"/>
              <a:t>antar</a:t>
            </a:r>
            <a:r>
              <a:rPr lang="en-US" sz="1800" dirty="0" smtClean="0"/>
              <a:t> </a:t>
            </a:r>
            <a:r>
              <a:rPr lang="en-US" sz="1800" dirty="0" err="1" smtClean="0"/>
              <a:t>manusia</a:t>
            </a:r>
            <a:r>
              <a:rPr lang="en-US" sz="1800" dirty="0" smtClean="0"/>
              <a:t> </a:t>
            </a:r>
            <a:r>
              <a:rPr lang="en-US" sz="1800" dirty="0" err="1" smtClean="0"/>
              <a:t>bukan</a:t>
            </a:r>
            <a:r>
              <a:rPr lang="en-US" sz="1800" dirty="0" smtClean="0"/>
              <a:t> </a:t>
            </a:r>
            <a:r>
              <a:rPr lang="en-US" sz="1800" dirty="0" err="1" smtClean="0"/>
              <a:t>didasarkan</a:t>
            </a:r>
            <a:r>
              <a:rPr lang="en-US" sz="1800" dirty="0" smtClean="0"/>
              <a:t> </a:t>
            </a:r>
            <a:r>
              <a:rPr lang="en-US" sz="1800" dirty="0" err="1" smtClean="0"/>
              <a:t>prinsip</a:t>
            </a:r>
            <a:r>
              <a:rPr lang="en-US" sz="1800" dirty="0" smtClean="0"/>
              <a:t> primordial </a:t>
            </a:r>
            <a:r>
              <a:rPr lang="en-US" sz="1800" dirty="0" err="1" smtClean="0"/>
              <a:t>sektarian</a:t>
            </a:r>
            <a:r>
              <a:rPr lang="en-US" sz="1800" dirty="0" smtClean="0"/>
              <a:t>.</a:t>
            </a:r>
          </a:p>
          <a:p>
            <a:pPr lvl="1" algn="just"/>
            <a:r>
              <a:rPr lang="en-US" sz="1800" dirty="0" smtClean="0"/>
              <a:t>Basis </a:t>
            </a:r>
            <a:r>
              <a:rPr lang="en-US" sz="1800" dirty="0" err="1" smtClean="0"/>
              <a:t>relasi</a:t>
            </a:r>
            <a:r>
              <a:rPr lang="en-US" sz="1800" dirty="0" smtClean="0"/>
              <a:t> </a:t>
            </a:r>
            <a:r>
              <a:rPr lang="en-US" sz="1800" dirty="0" err="1" smtClean="0"/>
              <a:t>sosial</a:t>
            </a:r>
            <a:r>
              <a:rPr lang="en-US" sz="1800" dirty="0" smtClean="0"/>
              <a:t>: </a:t>
            </a:r>
            <a:r>
              <a:rPr lang="en-US" sz="1800" dirty="0" err="1" smtClean="0"/>
              <a:t>kemanusiaan</a:t>
            </a:r>
            <a:r>
              <a:rPr lang="en-US" sz="1800" dirty="0" smtClean="0"/>
              <a:t>, </a:t>
            </a:r>
            <a:r>
              <a:rPr lang="en-US" sz="1800" dirty="0" err="1" smtClean="0"/>
              <a:t>keadilan</a:t>
            </a:r>
            <a:r>
              <a:rPr lang="en-US" sz="1800" dirty="0" smtClean="0"/>
              <a:t>, </a:t>
            </a:r>
            <a:r>
              <a:rPr lang="en-US" sz="1800" dirty="0" err="1" smtClean="0"/>
              <a:t>keberadaban</a:t>
            </a:r>
            <a:r>
              <a:rPr lang="en-US" sz="1800" dirty="0" smtClean="0"/>
              <a:t>.</a:t>
            </a:r>
          </a:p>
          <a:p>
            <a:pPr lvl="1" algn="just"/>
            <a:r>
              <a:rPr lang="en-US" sz="1800" dirty="0" smtClean="0"/>
              <a:t>Pembangunan </a:t>
            </a:r>
            <a:r>
              <a:rPr lang="en-US" sz="1800" dirty="0" err="1" smtClean="0"/>
              <a:t>ekonomi</a:t>
            </a:r>
            <a:r>
              <a:rPr lang="en-US" sz="1800" dirty="0" smtClean="0"/>
              <a:t>, </a:t>
            </a:r>
            <a:r>
              <a:rPr lang="en-US" sz="1800" dirty="0" err="1" smtClean="0"/>
              <a:t>politik</a:t>
            </a:r>
            <a:r>
              <a:rPr lang="en-US" sz="1800" dirty="0" smtClean="0"/>
              <a:t>, </a:t>
            </a:r>
            <a:r>
              <a:rPr lang="en-US" sz="1800" dirty="0" err="1" smtClean="0"/>
              <a:t>sosial</a:t>
            </a:r>
            <a:r>
              <a:rPr lang="en-US" sz="1800" dirty="0" smtClean="0"/>
              <a:t>, </a:t>
            </a:r>
            <a:r>
              <a:rPr lang="en-US" sz="1800" dirty="0" err="1" smtClean="0"/>
              <a:t>budaya</a:t>
            </a:r>
            <a:r>
              <a:rPr lang="en-US" sz="1800" dirty="0"/>
              <a:t> </a:t>
            </a:r>
            <a:r>
              <a:rPr lang="en-US" sz="1800" dirty="0" err="1" smtClean="0"/>
              <a:t>berbasis</a:t>
            </a:r>
            <a:r>
              <a:rPr lang="en-US" sz="1800" dirty="0" smtClean="0"/>
              <a:t> </a:t>
            </a:r>
            <a:r>
              <a:rPr lang="en-US" sz="1800" dirty="0" err="1" smtClean="0"/>
              <a:t>kemanusiaan</a:t>
            </a:r>
            <a:r>
              <a:rPr lang="en-US" sz="1800" dirty="0" smtClean="0"/>
              <a:t>, </a:t>
            </a:r>
            <a:r>
              <a:rPr lang="en-US" sz="1800" dirty="0" err="1" smtClean="0"/>
              <a:t>keadilan</a:t>
            </a:r>
            <a:r>
              <a:rPr lang="en-US" sz="1800" dirty="0" smtClean="0"/>
              <a:t>, </a:t>
            </a:r>
            <a:r>
              <a:rPr lang="en-US" sz="1800" dirty="0" err="1" smtClean="0"/>
              <a:t>keberadaban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9405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19700" y="1447800"/>
            <a:ext cx="5751511" cy="4572000"/>
          </a:xfrm>
        </p:spPr>
        <p:txBody>
          <a:bodyPr>
            <a:normAutofit/>
          </a:bodyPr>
          <a:lstStyle/>
          <a:p>
            <a:pPr algn="just"/>
            <a:r>
              <a:rPr lang="en-US" sz="2200" dirty="0" err="1" smtClean="0"/>
              <a:t>Manusia</a:t>
            </a:r>
            <a:r>
              <a:rPr lang="en-US" sz="2200" dirty="0" smtClean="0"/>
              <a:t> </a:t>
            </a:r>
            <a:r>
              <a:rPr lang="en-US" sz="2200" dirty="0" err="1" smtClean="0"/>
              <a:t>itu</a:t>
            </a:r>
            <a:r>
              <a:rPr lang="en-US" sz="2200" dirty="0" smtClean="0"/>
              <a:t> </a:t>
            </a:r>
            <a:r>
              <a:rPr lang="en-US" sz="2200" dirty="0" err="1" smtClean="0"/>
              <a:t>unik</a:t>
            </a:r>
            <a:r>
              <a:rPr lang="en-US" sz="2200" dirty="0" smtClean="0"/>
              <a:t>, </a:t>
            </a:r>
            <a:r>
              <a:rPr lang="en-US" sz="2200" dirty="0" err="1" smtClean="0"/>
              <a:t>memiliki</a:t>
            </a:r>
            <a:r>
              <a:rPr lang="en-US" sz="2200" dirty="0" smtClean="0"/>
              <a:t> </a:t>
            </a:r>
            <a:r>
              <a:rPr lang="en-US" sz="2200" dirty="0" err="1" smtClean="0"/>
              <a:t>khas</a:t>
            </a:r>
            <a:r>
              <a:rPr lang="en-US" sz="2200" dirty="0" smtClean="0"/>
              <a:t> </a:t>
            </a:r>
            <a:r>
              <a:rPr lang="en-US" sz="2200" dirty="0" err="1" smtClean="0"/>
              <a:t>berbeda</a:t>
            </a:r>
            <a:r>
              <a:rPr lang="en-US" sz="2200" dirty="0" smtClean="0"/>
              <a:t>, </a:t>
            </a:r>
            <a:r>
              <a:rPr lang="en-US" sz="2200" dirty="0" err="1" smtClean="0"/>
              <a:t>dan</a:t>
            </a:r>
            <a:r>
              <a:rPr lang="en-US" sz="2200" dirty="0" smtClean="0"/>
              <a:t> </a:t>
            </a:r>
            <a:r>
              <a:rPr lang="en-US" sz="2200" dirty="0" err="1" smtClean="0"/>
              <a:t>otonom</a:t>
            </a:r>
            <a:r>
              <a:rPr lang="en-US" sz="2200" dirty="0" smtClean="0"/>
              <a:t>.</a:t>
            </a:r>
          </a:p>
          <a:p>
            <a:pPr algn="just"/>
            <a:r>
              <a:rPr lang="en-US" sz="2200" dirty="0" err="1" smtClean="0"/>
              <a:t>Hakikat</a:t>
            </a:r>
            <a:r>
              <a:rPr lang="en-US" sz="2200" dirty="0" smtClean="0"/>
              <a:t> </a:t>
            </a:r>
            <a:r>
              <a:rPr lang="en-US" sz="2200" dirty="0" err="1"/>
              <a:t>S</a:t>
            </a:r>
            <a:r>
              <a:rPr lang="en-US" sz="2200" dirty="0" err="1" smtClean="0"/>
              <a:t>ila</a:t>
            </a:r>
            <a:r>
              <a:rPr lang="en-US" sz="2200" dirty="0" smtClean="0"/>
              <a:t> ke-2:</a:t>
            </a:r>
          </a:p>
          <a:p>
            <a:pPr lvl="1" algn="just"/>
            <a:r>
              <a:rPr lang="en-US" sz="1800" dirty="0" err="1" smtClean="0">
                <a:solidFill>
                  <a:srgbClr val="FF0000"/>
                </a:solidFill>
              </a:rPr>
              <a:t>Mengatur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relasi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manusia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dengan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sesama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dalam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realitas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kehidupan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sehari-hari</a:t>
            </a:r>
            <a:r>
              <a:rPr lang="en-US" sz="1800" dirty="0" smtClean="0">
                <a:solidFill>
                  <a:srgbClr val="FF0000"/>
                </a:solidFill>
              </a:rPr>
              <a:t>.</a:t>
            </a:r>
            <a:endParaRPr lang="en-US" sz="1800" dirty="0">
              <a:solidFill>
                <a:srgbClr val="FF0000"/>
              </a:solidFill>
            </a:endParaRPr>
          </a:p>
          <a:p>
            <a:pPr algn="just"/>
            <a:r>
              <a:rPr lang="en-US" sz="2200" dirty="0" smtClean="0"/>
              <a:t>Pancasila </a:t>
            </a:r>
            <a:r>
              <a:rPr lang="en-US" sz="2200" dirty="0" err="1" smtClean="0"/>
              <a:t>berorientasi</a:t>
            </a:r>
            <a:r>
              <a:rPr lang="en-US" sz="2200" dirty="0" smtClean="0"/>
              <a:t> </a:t>
            </a:r>
            <a:r>
              <a:rPr lang="en-US" sz="2200" dirty="0" err="1" smtClean="0"/>
              <a:t>pada</a:t>
            </a:r>
            <a:r>
              <a:rPr lang="en-US" sz="2200" dirty="0" smtClean="0"/>
              <a:t> </a:t>
            </a:r>
            <a:r>
              <a:rPr lang="en-US" sz="2200" dirty="0" err="1" smtClean="0"/>
              <a:t>kemanusiaan</a:t>
            </a:r>
            <a:r>
              <a:rPr lang="en-US" sz="2200" dirty="0" smtClean="0"/>
              <a:t> </a:t>
            </a:r>
            <a:r>
              <a:rPr lang="en-US" sz="2200" dirty="0" err="1" smtClean="0"/>
              <a:t>setiap</a:t>
            </a:r>
            <a:r>
              <a:rPr lang="en-US" sz="2200" dirty="0" smtClean="0"/>
              <a:t> </a:t>
            </a:r>
            <a:r>
              <a:rPr lang="en-US" sz="2200" dirty="0" err="1" smtClean="0"/>
              <a:t>manusia</a:t>
            </a:r>
            <a:r>
              <a:rPr lang="en-US" sz="2200" dirty="0" smtClean="0"/>
              <a:t>.</a:t>
            </a:r>
          </a:p>
          <a:p>
            <a:pPr algn="just"/>
            <a:r>
              <a:rPr lang="en-US" sz="2200" dirty="0" smtClean="0"/>
              <a:t>Kata </a:t>
            </a:r>
            <a:r>
              <a:rPr lang="en-US" sz="2200" dirty="0" err="1" smtClean="0"/>
              <a:t>beradab</a:t>
            </a:r>
            <a:r>
              <a:rPr lang="en-US" sz="2200" dirty="0" smtClean="0"/>
              <a:t> </a:t>
            </a:r>
            <a:r>
              <a:rPr lang="en-US" sz="2200" dirty="0" err="1" smtClean="0"/>
              <a:t>sesudah</a:t>
            </a:r>
            <a:r>
              <a:rPr lang="en-US" sz="2200" dirty="0" smtClean="0"/>
              <a:t> </a:t>
            </a:r>
            <a:r>
              <a:rPr lang="en-US" sz="2200" dirty="0" err="1" smtClean="0"/>
              <a:t>kemanusiaan</a:t>
            </a:r>
            <a:r>
              <a:rPr lang="en-US" sz="2200" dirty="0" smtClean="0"/>
              <a:t>:</a:t>
            </a:r>
          </a:p>
          <a:p>
            <a:pPr lvl="1" algn="just"/>
            <a:r>
              <a:rPr lang="en-US" sz="1800" dirty="0" err="1" smtClean="0">
                <a:solidFill>
                  <a:srgbClr val="FF0000"/>
                </a:solidFill>
              </a:rPr>
              <a:t>Manusia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mengarahkan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hidup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dan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meng-orientasikan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sikap</a:t>
            </a:r>
            <a:r>
              <a:rPr lang="en-US" sz="1800" dirty="0" smtClean="0">
                <a:solidFill>
                  <a:srgbClr val="FF0000"/>
                </a:solidFill>
              </a:rPr>
              <a:t> agar </a:t>
            </a:r>
            <a:r>
              <a:rPr lang="en-US" sz="1800" dirty="0" err="1" smtClean="0">
                <a:solidFill>
                  <a:srgbClr val="FF0000"/>
                </a:solidFill>
              </a:rPr>
              <a:t>berperilaku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secara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budaya</a:t>
            </a:r>
            <a:r>
              <a:rPr lang="en-US" sz="1800" dirty="0" smtClean="0">
                <a:solidFill>
                  <a:srgbClr val="FF0000"/>
                </a:solidFill>
              </a:rPr>
              <a:t> (</a:t>
            </a:r>
            <a:r>
              <a:rPr lang="en-US" sz="1800" dirty="0" err="1" smtClean="0">
                <a:solidFill>
                  <a:srgbClr val="FF0000"/>
                </a:solidFill>
              </a:rPr>
              <a:t>segala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hasil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olah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pikir</a:t>
            </a:r>
            <a:r>
              <a:rPr lang="en-US" sz="1800" dirty="0" smtClean="0">
                <a:solidFill>
                  <a:srgbClr val="FF0000"/>
                </a:solidFill>
              </a:rPr>
              <a:t>, rasa, </a:t>
            </a:r>
            <a:r>
              <a:rPr lang="en-US" sz="1800" dirty="0" err="1" smtClean="0">
                <a:solidFill>
                  <a:srgbClr val="FF0000"/>
                </a:solidFill>
              </a:rPr>
              <a:t>cipta</a:t>
            </a:r>
            <a:r>
              <a:rPr lang="en-US" sz="1800" dirty="0" smtClean="0">
                <a:solidFill>
                  <a:srgbClr val="FF0000"/>
                </a:solidFill>
              </a:rPr>
              <a:t>, </a:t>
            </a:r>
            <a:r>
              <a:rPr lang="en-US" sz="1800" dirty="0" err="1" smtClean="0">
                <a:solidFill>
                  <a:srgbClr val="FF0000"/>
                </a:solidFill>
              </a:rPr>
              <a:t>karsa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manusia</a:t>
            </a:r>
            <a:r>
              <a:rPr lang="en-US" sz="1800" dirty="0" smtClean="0">
                <a:solidFill>
                  <a:srgbClr val="FF0000"/>
                </a:solidFill>
              </a:rPr>
              <a:t>).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54" y="14478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173171" y="2349359"/>
            <a:ext cx="7631128" cy="4508641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Martin Heidegger (1889-1976)</a:t>
            </a:r>
          </a:p>
          <a:p>
            <a:pPr lvl="1" algn="just"/>
            <a:r>
              <a:rPr lang="en-US" sz="1800" dirty="0" err="1" smtClean="0">
                <a:solidFill>
                  <a:srgbClr val="FF0000"/>
                </a:solidFill>
              </a:rPr>
              <a:t>Humanisme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adalah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refleksi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dan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usaha</a:t>
            </a:r>
            <a:r>
              <a:rPr lang="en-US" sz="1800" dirty="0" smtClean="0">
                <a:solidFill>
                  <a:srgbClr val="FF0000"/>
                </a:solidFill>
              </a:rPr>
              <a:t> agar </a:t>
            </a:r>
            <a:r>
              <a:rPr lang="en-US" sz="1800" dirty="0" err="1" smtClean="0">
                <a:solidFill>
                  <a:srgbClr val="FF0000"/>
                </a:solidFill>
              </a:rPr>
              <a:t>manusia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bertindak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manusiawi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dan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bukan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i="1" dirty="0" err="1" smtClean="0">
                <a:solidFill>
                  <a:srgbClr val="FF0000"/>
                </a:solidFill>
              </a:rPr>
              <a:t>tidak</a:t>
            </a:r>
            <a:r>
              <a:rPr lang="en-US" sz="1800" i="1" dirty="0" smtClean="0">
                <a:solidFill>
                  <a:srgbClr val="FF0000"/>
                </a:solidFill>
              </a:rPr>
              <a:t> </a:t>
            </a:r>
            <a:r>
              <a:rPr lang="en-US" sz="1800" i="1" dirty="0" err="1" smtClean="0">
                <a:solidFill>
                  <a:srgbClr val="FF0000"/>
                </a:solidFill>
              </a:rPr>
              <a:t>manusiawi</a:t>
            </a:r>
            <a:r>
              <a:rPr lang="en-US" sz="1800" dirty="0" smtClean="0">
                <a:solidFill>
                  <a:srgbClr val="FF0000"/>
                </a:solidFill>
              </a:rPr>
              <a:t> (</a:t>
            </a:r>
            <a:r>
              <a:rPr lang="en-US" sz="1800" i="1" dirty="0" smtClean="0">
                <a:solidFill>
                  <a:srgbClr val="FF0000"/>
                </a:solidFill>
              </a:rPr>
              <a:t>inhuman</a:t>
            </a:r>
            <a:r>
              <a:rPr lang="en-US" sz="1800" dirty="0" smtClean="0">
                <a:solidFill>
                  <a:srgbClr val="FF0000"/>
                </a:solidFill>
              </a:rPr>
              <a:t>).</a:t>
            </a:r>
          </a:p>
          <a:p>
            <a:pPr algn="just"/>
            <a:r>
              <a:rPr lang="en-US" sz="2400" dirty="0" err="1" smtClean="0"/>
              <a:t>Imperatif</a:t>
            </a:r>
            <a:r>
              <a:rPr lang="en-US" sz="2400" dirty="0" smtClean="0"/>
              <a:t> Moral:</a:t>
            </a:r>
          </a:p>
          <a:p>
            <a:pPr lvl="1" algn="just"/>
            <a:r>
              <a:rPr lang="en-US" sz="2000" dirty="0" err="1" smtClean="0"/>
              <a:t>Hidup</a:t>
            </a:r>
            <a:r>
              <a:rPr lang="en-US" sz="2000" dirty="0" smtClean="0"/>
              <a:t> </a:t>
            </a:r>
            <a:r>
              <a:rPr lang="en-US" sz="2000" dirty="0" err="1" smtClean="0"/>
              <a:t>berdasar</a:t>
            </a:r>
            <a:r>
              <a:rPr lang="en-US" sz="2000" dirty="0" smtClean="0"/>
              <a:t> </a:t>
            </a:r>
            <a:r>
              <a:rPr lang="en-US" sz="2000" dirty="0" err="1"/>
              <a:t>S</a:t>
            </a:r>
            <a:r>
              <a:rPr lang="en-US" sz="2000" dirty="0" err="1" smtClean="0"/>
              <a:t>ila</a:t>
            </a:r>
            <a:r>
              <a:rPr lang="en-US" sz="2000" dirty="0" smtClean="0"/>
              <a:t> ke-2:</a:t>
            </a:r>
          </a:p>
          <a:p>
            <a:pPr lvl="2" algn="just"/>
            <a:r>
              <a:rPr lang="en-US" sz="1800" dirty="0" err="1" smtClean="0">
                <a:solidFill>
                  <a:srgbClr val="FF0000"/>
                </a:solidFill>
              </a:rPr>
              <a:t>Menurut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hakikat</a:t>
            </a:r>
            <a:r>
              <a:rPr lang="en-US" sz="1800" dirty="0" smtClean="0">
                <a:solidFill>
                  <a:srgbClr val="FF0000"/>
                </a:solidFill>
              </a:rPr>
              <a:t>, </a:t>
            </a:r>
            <a:r>
              <a:rPr lang="en-US" sz="1800" dirty="0" err="1" smtClean="0">
                <a:solidFill>
                  <a:srgbClr val="FF0000"/>
                </a:solidFill>
              </a:rPr>
              <a:t>otentisitas</a:t>
            </a:r>
            <a:r>
              <a:rPr lang="en-US" sz="1800" dirty="0" smtClean="0">
                <a:solidFill>
                  <a:srgbClr val="FF0000"/>
                </a:solidFill>
              </a:rPr>
              <a:t>, </a:t>
            </a:r>
            <a:r>
              <a:rPr lang="en-US" sz="1800" dirty="0" err="1" smtClean="0">
                <a:solidFill>
                  <a:srgbClr val="FF0000"/>
                </a:solidFill>
              </a:rPr>
              <a:t>harkat</a:t>
            </a:r>
            <a:r>
              <a:rPr lang="en-US" sz="1800" dirty="0" smtClean="0">
                <a:solidFill>
                  <a:srgbClr val="FF0000"/>
                </a:solidFill>
              </a:rPr>
              <a:t>, </a:t>
            </a:r>
            <a:r>
              <a:rPr lang="en-US" sz="1800" dirty="0" err="1" smtClean="0">
                <a:solidFill>
                  <a:srgbClr val="FF0000"/>
                </a:solidFill>
              </a:rPr>
              <a:t>martabat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manusiawi</a:t>
            </a:r>
            <a:r>
              <a:rPr lang="en-US" sz="1800" dirty="0" smtClean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2050" name="Picture 2" descr="Image result for martin heidegg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684" y="1676400"/>
            <a:ext cx="3462784" cy="47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31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8010" y="1390650"/>
            <a:ext cx="6284911" cy="4572000"/>
          </a:xfrm>
        </p:spPr>
        <p:txBody>
          <a:bodyPr>
            <a:normAutofit/>
          </a:bodyPr>
          <a:lstStyle/>
          <a:p>
            <a:pPr algn="just"/>
            <a:r>
              <a:rPr lang="en-US" sz="2400" dirty="0" err="1"/>
              <a:t>Orientasi</a:t>
            </a:r>
            <a:r>
              <a:rPr lang="en-US" sz="2400" dirty="0"/>
              <a:t> / </a:t>
            </a:r>
            <a:r>
              <a:rPr lang="en-US" sz="2400" dirty="0" err="1"/>
              <a:t>cita-cita</a:t>
            </a:r>
            <a:r>
              <a:rPr lang="en-US" sz="2400" dirty="0"/>
              <a:t> </a:t>
            </a:r>
            <a:r>
              <a:rPr lang="en-US" sz="2400" dirty="0" err="1"/>
              <a:t>hidup</a:t>
            </a:r>
            <a:r>
              <a:rPr lang="en-US" sz="2400" dirty="0"/>
              <a:t> </a:t>
            </a:r>
            <a:r>
              <a:rPr lang="en-US" sz="2400" dirty="0" err="1"/>
              <a:t>manusia</a:t>
            </a:r>
            <a:r>
              <a:rPr lang="en-US" sz="2400" dirty="0"/>
              <a:t>:</a:t>
            </a:r>
          </a:p>
          <a:p>
            <a:pPr lvl="1" algn="just"/>
            <a:r>
              <a:rPr lang="en-US" sz="2000" dirty="0" err="1" smtClean="0"/>
              <a:t>Menghayati</a:t>
            </a:r>
            <a:r>
              <a:rPr lang="en-US" sz="2000" dirty="0" smtClean="0"/>
              <a:t> </a:t>
            </a:r>
            <a:r>
              <a:rPr lang="en-US" sz="2000" dirty="0" err="1" smtClean="0"/>
              <a:t>eksistensi</a:t>
            </a:r>
            <a:r>
              <a:rPr lang="en-US" sz="2000" dirty="0" smtClean="0"/>
              <a:t> </a:t>
            </a:r>
            <a:r>
              <a:rPr lang="en-US" sz="2000" dirty="0" err="1" smtClean="0"/>
              <a:t>diri</a:t>
            </a:r>
            <a:r>
              <a:rPr lang="en-US" sz="2000" dirty="0"/>
              <a:t> </a:t>
            </a:r>
            <a:r>
              <a:rPr lang="en-US" sz="2000" dirty="0" smtClean="0"/>
              <a:t>(</a:t>
            </a:r>
            <a:r>
              <a:rPr lang="en-US" sz="2000" dirty="0" err="1" smtClean="0"/>
              <a:t>berkeadaban</a:t>
            </a:r>
            <a:r>
              <a:rPr lang="en-US" sz="2000" dirty="0" smtClean="0"/>
              <a:t>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berkeadilan</a:t>
            </a:r>
            <a:r>
              <a:rPr lang="en-US" sz="2000" dirty="0" smtClean="0"/>
              <a:t>).</a:t>
            </a:r>
          </a:p>
          <a:p>
            <a:pPr lvl="2" algn="just"/>
            <a:r>
              <a:rPr lang="en-US" sz="1800" dirty="0" err="1" smtClean="0">
                <a:solidFill>
                  <a:srgbClr val="FF0000"/>
                </a:solidFill>
              </a:rPr>
              <a:t>Hidup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menghargai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dan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menghormati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martabat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kemanusiaan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sesama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dan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diri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sendiri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secara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seimbang</a:t>
            </a:r>
            <a:r>
              <a:rPr lang="en-US" sz="1800" dirty="0" smtClean="0">
                <a:solidFill>
                  <a:srgbClr val="FF0000"/>
                </a:solidFill>
              </a:rPr>
              <a:t>.</a:t>
            </a:r>
          </a:p>
          <a:p>
            <a:pPr algn="just"/>
            <a:r>
              <a:rPr lang="en-US" sz="2400" dirty="0" err="1" smtClean="0"/>
              <a:t>Hakikat</a:t>
            </a:r>
            <a:r>
              <a:rPr lang="en-US" sz="2400" dirty="0" smtClean="0"/>
              <a:t> </a:t>
            </a:r>
            <a:r>
              <a:rPr lang="en-US" sz="2400" dirty="0" err="1" smtClean="0"/>
              <a:t>sila</a:t>
            </a:r>
            <a:r>
              <a:rPr lang="en-US" sz="2400" dirty="0" smtClean="0"/>
              <a:t> </a:t>
            </a:r>
            <a:r>
              <a:rPr lang="en-US" sz="2400" dirty="0" err="1" smtClean="0"/>
              <a:t>kemanusiaan</a:t>
            </a:r>
            <a:r>
              <a:rPr lang="en-US" sz="2400" dirty="0" smtClean="0"/>
              <a:t> </a:t>
            </a:r>
            <a:r>
              <a:rPr lang="en-US" sz="2400" dirty="0" err="1" smtClean="0"/>
              <a:t>menuntut</a:t>
            </a:r>
            <a:r>
              <a:rPr lang="en-US" sz="2400" dirty="0" smtClean="0"/>
              <a:t> </a:t>
            </a:r>
            <a:r>
              <a:rPr lang="en-US" sz="2400" dirty="0" err="1" smtClean="0"/>
              <a:t>kita</a:t>
            </a:r>
            <a:r>
              <a:rPr lang="en-US" sz="2400" dirty="0" smtClean="0"/>
              <a:t> </a:t>
            </a:r>
            <a:r>
              <a:rPr lang="en-US" sz="2400" dirty="0" err="1" smtClean="0"/>
              <a:t>harus</a:t>
            </a:r>
            <a:r>
              <a:rPr lang="en-US" sz="2400" dirty="0" smtClean="0"/>
              <a:t> </a:t>
            </a:r>
            <a:r>
              <a:rPr lang="en-US" sz="2400" dirty="0" err="1" smtClean="0"/>
              <a:t>memperlakukan</a:t>
            </a:r>
            <a:r>
              <a:rPr lang="en-US" sz="2400" dirty="0" smtClean="0"/>
              <a:t> orang lain </a:t>
            </a:r>
            <a:r>
              <a:rPr lang="en-US" sz="2400" dirty="0" err="1" smtClean="0"/>
              <a:t>secara</a:t>
            </a:r>
            <a:r>
              <a:rPr lang="en-US" sz="2400" dirty="0" smtClean="0"/>
              <a:t> </a:t>
            </a:r>
            <a:r>
              <a:rPr lang="en-US" sz="2400" dirty="0" err="1" smtClean="0"/>
              <a:t>adil</a:t>
            </a:r>
            <a:r>
              <a:rPr lang="en-US" sz="2400" dirty="0" smtClean="0"/>
              <a:t>, </a:t>
            </a:r>
            <a:r>
              <a:rPr lang="en-US" sz="2400" dirty="0" err="1" smtClean="0"/>
              <a:t>tidak</a:t>
            </a:r>
            <a:r>
              <a:rPr lang="en-US" sz="2400" dirty="0" smtClean="0"/>
              <a:t> </a:t>
            </a:r>
            <a:r>
              <a:rPr lang="en-US" sz="2400" dirty="0" err="1" smtClean="0"/>
              <a:t>sebagai</a:t>
            </a:r>
            <a:r>
              <a:rPr lang="en-US" sz="2400" dirty="0" smtClean="0"/>
              <a:t> </a:t>
            </a:r>
            <a:r>
              <a:rPr lang="en-US" sz="2400" dirty="0" err="1" smtClean="0"/>
              <a:t>alat</a:t>
            </a:r>
            <a:r>
              <a:rPr lang="en-US" sz="2400" dirty="0" smtClean="0"/>
              <a:t> </a:t>
            </a:r>
            <a:r>
              <a:rPr lang="en-US" sz="2400" dirty="0" err="1" smtClean="0"/>
              <a:t>dan</a:t>
            </a:r>
            <a:r>
              <a:rPr lang="en-US" sz="2400" dirty="0" smtClean="0"/>
              <a:t> </a:t>
            </a:r>
            <a:r>
              <a:rPr lang="en-US" sz="2400" dirty="0" err="1" smtClean="0"/>
              <a:t>objek</a:t>
            </a:r>
            <a:r>
              <a:rPr lang="en-US" sz="2400" dirty="0" smtClean="0"/>
              <a:t> </a:t>
            </a:r>
            <a:r>
              <a:rPr lang="en-US" sz="2400" dirty="0" err="1" smtClean="0"/>
              <a:t>semata-mata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20" y="1390650"/>
            <a:ext cx="3825780" cy="404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0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bung tomo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" y="2292531"/>
            <a:ext cx="12192001" cy="4588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5332" y="2624765"/>
            <a:ext cx="9853552" cy="3416300"/>
          </a:xfrm>
        </p:spPr>
        <p:txBody>
          <a:bodyPr>
            <a:normAutofit/>
          </a:bodyPr>
          <a:lstStyle/>
          <a:p>
            <a:pPr algn="just"/>
            <a:r>
              <a:rPr lang="en-US" sz="2000" i="1" dirty="0" smtClean="0"/>
              <a:t>Founding Fathers</a:t>
            </a:r>
            <a:r>
              <a:rPr lang="en-US" sz="2000" dirty="0" smtClean="0"/>
              <a:t> </a:t>
            </a:r>
            <a:r>
              <a:rPr lang="en-US" sz="2000" dirty="0" err="1" smtClean="0"/>
              <a:t>sadar</a:t>
            </a:r>
            <a:r>
              <a:rPr lang="en-US" sz="2000" dirty="0" smtClean="0"/>
              <a:t> </a:t>
            </a:r>
            <a:r>
              <a:rPr lang="en-US" sz="2000" dirty="0" err="1" smtClean="0"/>
              <a:t>bahwa</a:t>
            </a:r>
            <a:r>
              <a:rPr lang="en-US" sz="2000" dirty="0" smtClean="0"/>
              <a:t> </a:t>
            </a:r>
            <a:r>
              <a:rPr lang="en-US" sz="2000" dirty="0" err="1" smtClean="0"/>
              <a:t>dimensi</a:t>
            </a:r>
            <a:r>
              <a:rPr lang="en-US" sz="2000" dirty="0" smtClean="0"/>
              <a:t> </a:t>
            </a:r>
            <a:r>
              <a:rPr lang="en-US" sz="2000" dirty="0" err="1" smtClean="0"/>
              <a:t>kemanusiaan</a:t>
            </a:r>
            <a:r>
              <a:rPr lang="en-US" sz="2000" dirty="0" smtClean="0"/>
              <a:t> Indonesia </a:t>
            </a:r>
            <a:r>
              <a:rPr lang="en-US" sz="2000" dirty="0" err="1" smtClean="0"/>
              <a:t>terpecah</a:t>
            </a:r>
            <a:r>
              <a:rPr lang="en-US" sz="2000" dirty="0" smtClean="0"/>
              <a:t> </a:t>
            </a:r>
            <a:r>
              <a:rPr lang="en-US" sz="2000" dirty="0" err="1" smtClean="0"/>
              <a:t>belah</a:t>
            </a:r>
            <a:r>
              <a:rPr lang="en-US" sz="2000" dirty="0" smtClean="0"/>
              <a:t> </a:t>
            </a:r>
            <a:r>
              <a:rPr lang="en-US" sz="2000" dirty="0" err="1" smtClean="0"/>
              <a:t>saat</a:t>
            </a:r>
            <a:r>
              <a:rPr lang="en-US" sz="2000" dirty="0" smtClean="0"/>
              <a:t> </a:t>
            </a:r>
            <a:r>
              <a:rPr lang="en-US" sz="2000" dirty="0" err="1" smtClean="0"/>
              <a:t>dijajah</a:t>
            </a:r>
            <a:r>
              <a:rPr lang="en-US" sz="2000" dirty="0" smtClean="0"/>
              <a:t> </a:t>
            </a:r>
            <a:r>
              <a:rPr lang="en-US" sz="2000" dirty="0" err="1" smtClean="0"/>
              <a:t>bangsa</a:t>
            </a:r>
            <a:r>
              <a:rPr lang="en-US" sz="2000" dirty="0" smtClean="0"/>
              <a:t> </a:t>
            </a:r>
            <a:r>
              <a:rPr lang="en-US" sz="2000" dirty="0" err="1" smtClean="0"/>
              <a:t>kolonial</a:t>
            </a:r>
            <a:r>
              <a:rPr lang="en-US" sz="2000" dirty="0" smtClean="0"/>
              <a:t>.</a:t>
            </a:r>
          </a:p>
          <a:p>
            <a:pPr algn="just"/>
            <a:r>
              <a:rPr lang="en-US" sz="2000" dirty="0" smtClean="0"/>
              <a:t>Masa </a:t>
            </a:r>
            <a:r>
              <a:rPr lang="en-US" sz="2000" dirty="0" err="1" smtClean="0"/>
              <a:t>penjajahan</a:t>
            </a:r>
            <a:r>
              <a:rPr lang="en-US" sz="2000" dirty="0" smtClean="0"/>
              <a:t>: </a:t>
            </a:r>
            <a:r>
              <a:rPr lang="en-US" sz="2000" dirty="0" err="1" smtClean="0"/>
              <a:t>martabat</a:t>
            </a:r>
            <a:r>
              <a:rPr lang="en-US" sz="2000" dirty="0" smtClean="0"/>
              <a:t> </a:t>
            </a:r>
            <a:r>
              <a:rPr lang="en-US" sz="2000" dirty="0" err="1" smtClean="0"/>
              <a:t>kemanusiaan</a:t>
            </a:r>
            <a:r>
              <a:rPr lang="en-US" sz="2000" dirty="0" smtClean="0"/>
              <a:t> </a:t>
            </a:r>
            <a:r>
              <a:rPr lang="en-US" sz="2000" dirty="0" err="1" smtClean="0"/>
              <a:t>diinjak</a:t>
            </a:r>
            <a:r>
              <a:rPr lang="en-US" sz="2000" dirty="0" smtClean="0"/>
              <a:t> </a:t>
            </a:r>
            <a:r>
              <a:rPr lang="en-US" sz="2000" dirty="0" err="1" smtClean="0"/>
              <a:t>sampai</a:t>
            </a:r>
            <a:r>
              <a:rPr lang="en-US" sz="2000" dirty="0" smtClean="0"/>
              <a:t> </a:t>
            </a:r>
            <a:r>
              <a:rPr lang="en-US" sz="2000" dirty="0" err="1" smtClean="0"/>
              <a:t>titik</a:t>
            </a:r>
            <a:r>
              <a:rPr lang="en-US" sz="2000" dirty="0" smtClean="0"/>
              <a:t> nadir </a:t>
            </a:r>
            <a:r>
              <a:rPr lang="en-US" sz="2000" dirty="0" err="1" smtClean="0"/>
              <a:t>memprihatinkan</a:t>
            </a:r>
            <a:r>
              <a:rPr lang="en-US" sz="2000" dirty="0" smtClean="0"/>
              <a:t>.</a:t>
            </a:r>
          </a:p>
          <a:p>
            <a:pPr algn="just"/>
            <a:r>
              <a:rPr lang="en-US" sz="2000" dirty="0" err="1" smtClean="0"/>
              <a:t>Apa</a:t>
            </a:r>
            <a:r>
              <a:rPr lang="en-US" sz="2000" dirty="0" smtClean="0"/>
              <a:t> </a:t>
            </a:r>
            <a:r>
              <a:rPr lang="en-US" sz="2000" dirty="0" err="1" smtClean="0"/>
              <a:t>tugas</a:t>
            </a:r>
            <a:r>
              <a:rPr lang="en-US" sz="2000" dirty="0" smtClean="0"/>
              <a:t> </a:t>
            </a:r>
            <a:r>
              <a:rPr lang="en-US" sz="2000" dirty="0" err="1" smtClean="0"/>
              <a:t>kita</a:t>
            </a:r>
            <a:r>
              <a:rPr lang="en-US" sz="2000" dirty="0" smtClean="0"/>
              <a:t>, </a:t>
            </a:r>
            <a:r>
              <a:rPr lang="en-US" sz="2000" dirty="0" err="1" smtClean="0"/>
              <a:t>generasi</a:t>
            </a:r>
            <a:r>
              <a:rPr lang="en-US" sz="2000" dirty="0" smtClean="0"/>
              <a:t> zaman </a:t>
            </a:r>
            <a:r>
              <a:rPr lang="en-US" sz="2000" dirty="0" err="1" smtClean="0"/>
              <a:t>ini</a:t>
            </a:r>
            <a:r>
              <a:rPr lang="en-US" sz="2000" dirty="0" smtClean="0"/>
              <a:t>?</a:t>
            </a:r>
          </a:p>
          <a:p>
            <a:pPr lvl="1" algn="just"/>
            <a:r>
              <a:rPr lang="en-US" sz="2800" dirty="0" err="1">
                <a:solidFill>
                  <a:srgbClr val="FF0000"/>
                </a:solidFill>
              </a:rPr>
              <a:t>Berjuang</a:t>
            </a:r>
            <a:r>
              <a:rPr lang="en-US" sz="2800" dirty="0">
                <a:solidFill>
                  <a:srgbClr val="FF0000"/>
                </a:solidFill>
              </a:rPr>
              <a:t>! </a:t>
            </a:r>
            <a:r>
              <a:rPr lang="en-US" sz="2800" dirty="0" err="1">
                <a:solidFill>
                  <a:srgbClr val="FF0000"/>
                </a:solidFill>
              </a:rPr>
              <a:t>Tegakkan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nilai</a:t>
            </a:r>
            <a:r>
              <a:rPr lang="en-US" sz="2800" dirty="0">
                <a:solidFill>
                  <a:srgbClr val="FF0000"/>
                </a:solidFill>
              </a:rPr>
              <a:t> Pancasila! </a:t>
            </a:r>
            <a:r>
              <a:rPr lang="en-US" sz="2800" dirty="0" err="1">
                <a:solidFill>
                  <a:srgbClr val="FF0000"/>
                </a:solidFill>
              </a:rPr>
              <a:t>Sampai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mati</a:t>
            </a:r>
            <a:r>
              <a:rPr lang="en-US" sz="2800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4135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Pengamalan </a:t>
            </a:r>
            <a:r>
              <a:rPr lang="en-US" sz="3200" dirty="0" err="1" smtClean="0"/>
              <a:t>Sila</a:t>
            </a:r>
            <a:r>
              <a:rPr lang="en-US" sz="3200" dirty="0" smtClean="0"/>
              <a:t> </a:t>
            </a:r>
            <a:r>
              <a:rPr lang="en-US" sz="3200" dirty="0" err="1" smtClean="0"/>
              <a:t>Kemanusiaan</a:t>
            </a:r>
            <a:r>
              <a:rPr lang="en-US" sz="3200" dirty="0" smtClean="0"/>
              <a:t> yang </a:t>
            </a:r>
            <a:r>
              <a:rPr lang="en-US" sz="3200" dirty="0" err="1" smtClean="0"/>
              <a:t>Adil</a:t>
            </a:r>
            <a:r>
              <a:rPr lang="en-US" sz="3200" dirty="0" smtClean="0"/>
              <a:t> </a:t>
            </a:r>
            <a:r>
              <a:rPr lang="en-US" sz="3200" dirty="0" err="1" smtClean="0"/>
              <a:t>dan</a:t>
            </a:r>
            <a:r>
              <a:rPr lang="en-US" sz="3200" dirty="0" smtClean="0"/>
              <a:t> </a:t>
            </a:r>
            <a:r>
              <a:rPr lang="en-US" sz="3200" dirty="0" err="1" smtClean="0"/>
              <a:t>Beradab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153" y="2241550"/>
            <a:ext cx="11205395" cy="4350636"/>
          </a:xfrm>
        </p:spPr>
        <p:txBody>
          <a:bodyPr>
            <a:normAutofit/>
          </a:bodyPr>
          <a:lstStyle/>
          <a:p>
            <a:pPr algn="just"/>
            <a:r>
              <a:rPr lang="en-US" sz="2400" dirty="0" err="1" smtClean="0"/>
              <a:t>Bagaimana</a:t>
            </a:r>
            <a:r>
              <a:rPr lang="en-US" sz="2400" dirty="0" smtClean="0"/>
              <a:t> </a:t>
            </a:r>
            <a:r>
              <a:rPr lang="en-US" sz="2400" dirty="0" err="1" smtClean="0"/>
              <a:t>pengamalan</a:t>
            </a:r>
            <a:r>
              <a:rPr lang="en-US" sz="2400" dirty="0" smtClean="0"/>
              <a:t> </a:t>
            </a:r>
            <a:r>
              <a:rPr lang="en-US" sz="2400" dirty="0" err="1" smtClean="0"/>
              <a:t>nilai</a:t>
            </a:r>
            <a:r>
              <a:rPr lang="en-US" sz="2400" dirty="0" smtClean="0"/>
              <a:t> </a:t>
            </a:r>
            <a:r>
              <a:rPr lang="en-US" sz="2400" dirty="0" err="1" smtClean="0"/>
              <a:t>luhur</a:t>
            </a:r>
            <a:r>
              <a:rPr lang="en-US" sz="2400" dirty="0" smtClean="0"/>
              <a:t> </a:t>
            </a:r>
            <a:r>
              <a:rPr lang="en-US" sz="2400" dirty="0" err="1" smtClean="0"/>
              <a:t>dalam</a:t>
            </a:r>
            <a:r>
              <a:rPr lang="en-US" sz="2400" dirty="0" smtClean="0"/>
              <a:t> </a:t>
            </a:r>
            <a:r>
              <a:rPr lang="en-US" sz="2400" dirty="0" err="1" smtClean="0"/>
              <a:t>Sila</a:t>
            </a:r>
            <a:r>
              <a:rPr lang="en-US" sz="2400" dirty="0" smtClean="0"/>
              <a:t> ke-2?</a:t>
            </a:r>
          </a:p>
          <a:p>
            <a:pPr lvl="1" algn="just"/>
            <a:r>
              <a:rPr lang="en-US" sz="2000" i="1" dirty="0" smtClean="0"/>
              <a:t>via negative </a:t>
            </a:r>
            <a:r>
              <a:rPr lang="en-US" sz="2000" dirty="0" smtClean="0"/>
              <a:t>(</a:t>
            </a:r>
            <a:r>
              <a:rPr lang="en-US" sz="2000" dirty="0" err="1" smtClean="0"/>
              <a:t>jawaban</a:t>
            </a:r>
            <a:r>
              <a:rPr lang="en-US" sz="2000" dirty="0" smtClean="0"/>
              <a:t> negative)</a:t>
            </a:r>
          </a:p>
          <a:p>
            <a:pPr lvl="2" algn="just"/>
            <a:r>
              <a:rPr lang="en-US" sz="1800" i="1" dirty="0" err="1" smtClean="0">
                <a:solidFill>
                  <a:srgbClr val="FF0000"/>
                </a:solidFill>
              </a:rPr>
              <a:t>Bukan</a:t>
            </a:r>
            <a:r>
              <a:rPr lang="en-US" sz="1800" i="1" dirty="0" smtClean="0">
                <a:solidFill>
                  <a:srgbClr val="FF0000"/>
                </a:solidFill>
              </a:rPr>
              <a:t> </a:t>
            </a:r>
            <a:r>
              <a:rPr lang="en-US" sz="1800" i="1" dirty="0" err="1" smtClean="0">
                <a:solidFill>
                  <a:srgbClr val="FF0000"/>
                </a:solidFill>
              </a:rPr>
              <a:t>materialisme</a:t>
            </a:r>
            <a:endParaRPr lang="en-US" sz="1800" dirty="0" smtClean="0">
              <a:solidFill>
                <a:srgbClr val="FF0000"/>
              </a:solidFill>
            </a:endParaRPr>
          </a:p>
          <a:p>
            <a:pPr lvl="3" algn="just"/>
            <a:r>
              <a:rPr lang="en-US" sz="1800" dirty="0" err="1" smtClean="0">
                <a:solidFill>
                  <a:schemeClr val="tx1"/>
                </a:solidFill>
              </a:rPr>
              <a:t>Subjektivisme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tidak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masuk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akal</a:t>
            </a:r>
            <a:r>
              <a:rPr lang="en-US" sz="1800" dirty="0" smtClean="0">
                <a:solidFill>
                  <a:schemeClr val="tx1"/>
                </a:solidFill>
              </a:rPr>
              <a:t>, </a:t>
            </a:r>
            <a:r>
              <a:rPr lang="en-US" sz="1800" dirty="0" err="1" smtClean="0">
                <a:solidFill>
                  <a:schemeClr val="tx1"/>
                </a:solidFill>
              </a:rPr>
              <a:t>benda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adalah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dasar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penentu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segala-galanya</a:t>
            </a:r>
            <a:r>
              <a:rPr lang="en-US" sz="1800" dirty="0" smtClean="0">
                <a:solidFill>
                  <a:schemeClr val="tx1"/>
                </a:solidFill>
              </a:rPr>
              <a:t>.</a:t>
            </a:r>
          </a:p>
          <a:p>
            <a:pPr lvl="2" algn="just"/>
            <a:r>
              <a:rPr lang="en-US" sz="1800" i="1" dirty="0" err="1" smtClean="0">
                <a:solidFill>
                  <a:srgbClr val="FF0000"/>
                </a:solidFill>
              </a:rPr>
              <a:t>Bukan</a:t>
            </a:r>
            <a:r>
              <a:rPr lang="en-US" sz="1800" i="1" dirty="0" smtClean="0">
                <a:solidFill>
                  <a:srgbClr val="FF0000"/>
                </a:solidFill>
              </a:rPr>
              <a:t> </a:t>
            </a:r>
            <a:r>
              <a:rPr lang="en-US" sz="1800" i="1" dirty="0" err="1" smtClean="0">
                <a:solidFill>
                  <a:srgbClr val="FF0000"/>
                </a:solidFill>
              </a:rPr>
              <a:t>pragmatisme</a:t>
            </a:r>
            <a:endParaRPr lang="en-US" sz="1800" i="1" dirty="0" smtClean="0">
              <a:solidFill>
                <a:srgbClr val="FF0000"/>
              </a:solidFill>
            </a:endParaRPr>
          </a:p>
          <a:p>
            <a:pPr lvl="3" algn="just"/>
            <a:r>
              <a:rPr lang="en-US" sz="1800" dirty="0" err="1" smtClean="0">
                <a:solidFill>
                  <a:schemeClr val="tx1"/>
                </a:solidFill>
              </a:rPr>
              <a:t>kriteria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tindakan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manusia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menurut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pragmatisme</a:t>
            </a:r>
            <a:r>
              <a:rPr lang="en-US" sz="1800" dirty="0" smtClean="0">
                <a:solidFill>
                  <a:schemeClr val="tx1"/>
                </a:solidFill>
              </a:rPr>
              <a:t>: </a:t>
            </a:r>
            <a:r>
              <a:rPr lang="en-US" sz="1800" dirty="0" err="1" smtClean="0">
                <a:solidFill>
                  <a:schemeClr val="tx1"/>
                </a:solidFill>
              </a:rPr>
              <a:t>kemanfaatan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dan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kegunaan</a:t>
            </a:r>
            <a:r>
              <a:rPr lang="en-US" sz="1800" dirty="0" smtClean="0">
                <a:solidFill>
                  <a:schemeClr val="tx1"/>
                </a:solidFill>
              </a:rPr>
              <a:t>, </a:t>
            </a:r>
            <a:r>
              <a:rPr lang="en-US" sz="1800" dirty="0" err="1" smtClean="0">
                <a:solidFill>
                  <a:schemeClr val="tx1"/>
                </a:solidFill>
              </a:rPr>
              <a:t>jika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ditarik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lebih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jauh</a:t>
            </a:r>
            <a:r>
              <a:rPr lang="en-US" sz="1800" dirty="0" smtClean="0">
                <a:solidFill>
                  <a:schemeClr val="tx1"/>
                </a:solidFill>
              </a:rPr>
              <a:t>, </a:t>
            </a:r>
            <a:r>
              <a:rPr lang="en-US" sz="1800" dirty="0" err="1" smtClean="0">
                <a:solidFill>
                  <a:schemeClr val="tx1"/>
                </a:solidFill>
              </a:rPr>
              <a:t>bermuara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pada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tindakan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i="1" dirty="0" smtClean="0">
                <a:solidFill>
                  <a:schemeClr val="tx1"/>
                </a:solidFill>
              </a:rPr>
              <a:t>inhuman</a:t>
            </a:r>
            <a:r>
              <a:rPr lang="en-US" sz="1800" dirty="0" smtClean="0">
                <a:solidFill>
                  <a:schemeClr val="tx1"/>
                </a:solidFill>
              </a:rPr>
              <a:t>.</a:t>
            </a:r>
          </a:p>
          <a:p>
            <a:pPr lvl="2" algn="just"/>
            <a:r>
              <a:rPr lang="en-US" sz="1800" i="1" dirty="0" err="1" smtClean="0">
                <a:solidFill>
                  <a:srgbClr val="FF0000"/>
                </a:solidFill>
              </a:rPr>
              <a:t>Bukan</a:t>
            </a:r>
            <a:r>
              <a:rPr lang="en-US" sz="1800" i="1" dirty="0" smtClean="0">
                <a:solidFill>
                  <a:srgbClr val="FF0000"/>
                </a:solidFill>
              </a:rPr>
              <a:t> </a:t>
            </a:r>
            <a:r>
              <a:rPr lang="en-US" sz="1800" i="1" dirty="0" err="1" smtClean="0">
                <a:solidFill>
                  <a:srgbClr val="FF0000"/>
                </a:solidFill>
              </a:rPr>
              <a:t>spiritualisme</a:t>
            </a:r>
            <a:endParaRPr lang="en-US" sz="1800" i="1" dirty="0">
              <a:solidFill>
                <a:srgbClr val="FF0000"/>
              </a:solidFill>
            </a:endParaRPr>
          </a:p>
          <a:p>
            <a:pPr lvl="3" algn="just"/>
            <a:r>
              <a:rPr lang="en-US" sz="1800" dirty="0" smtClean="0">
                <a:solidFill>
                  <a:schemeClr val="tx1"/>
                </a:solidFill>
              </a:rPr>
              <a:t>(Friedrich Hegel) – </a:t>
            </a:r>
            <a:r>
              <a:rPr lang="en-US" sz="1800" dirty="0" err="1" smtClean="0">
                <a:solidFill>
                  <a:schemeClr val="tx1"/>
                </a:solidFill>
              </a:rPr>
              <a:t>Roh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adalah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Roh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Alam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Semesta</a:t>
            </a:r>
            <a:r>
              <a:rPr lang="en-US" sz="1800" dirty="0" smtClean="0">
                <a:solidFill>
                  <a:schemeClr val="tx1"/>
                </a:solidFill>
              </a:rPr>
              <a:t>, </a:t>
            </a:r>
            <a:r>
              <a:rPr lang="en-US" sz="1800" dirty="0" err="1" smtClean="0">
                <a:solidFill>
                  <a:schemeClr val="tx1"/>
                </a:solidFill>
              </a:rPr>
              <a:t>dan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bersifat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absolut</a:t>
            </a:r>
            <a:r>
              <a:rPr lang="en-US" sz="1800" dirty="0" smtClean="0">
                <a:solidFill>
                  <a:schemeClr val="tx1"/>
                </a:solidFill>
              </a:rPr>
              <a:t>.</a:t>
            </a:r>
          </a:p>
          <a:p>
            <a:pPr lvl="3" algn="just"/>
            <a:r>
              <a:rPr lang="en-US" sz="1800" dirty="0" err="1" smtClean="0">
                <a:solidFill>
                  <a:schemeClr val="tx1"/>
                </a:solidFill>
              </a:rPr>
              <a:t>Realitas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seluruhnya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adalah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perwujudan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Roh</a:t>
            </a:r>
            <a:r>
              <a:rPr lang="en-US" sz="1800" dirty="0" smtClean="0">
                <a:solidFill>
                  <a:schemeClr val="tx1"/>
                </a:solidFill>
              </a:rPr>
              <a:t> yang </a:t>
            </a:r>
            <a:r>
              <a:rPr lang="en-US" sz="1800" dirty="0" err="1" smtClean="0">
                <a:solidFill>
                  <a:schemeClr val="tx1"/>
                </a:solidFill>
              </a:rPr>
              <a:t>menampakkan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diri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secara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terus-menerus</a:t>
            </a:r>
            <a:r>
              <a:rPr lang="en-US" sz="1800" dirty="0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845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5529" y="2418444"/>
            <a:ext cx="9720942" cy="4439556"/>
          </a:xfrm>
        </p:spPr>
        <p:txBody>
          <a:bodyPr>
            <a:normAutofit/>
          </a:bodyPr>
          <a:lstStyle/>
          <a:p>
            <a:pPr algn="just"/>
            <a:r>
              <a:rPr lang="en-US" sz="2400" dirty="0" err="1" smtClean="0"/>
              <a:t>Penghayatan</a:t>
            </a:r>
            <a:r>
              <a:rPr lang="en-US" sz="2400" dirty="0" smtClean="0"/>
              <a:t> </a:t>
            </a:r>
            <a:r>
              <a:rPr lang="en-US" sz="2400" dirty="0" err="1" smtClean="0"/>
              <a:t>sikap</a:t>
            </a:r>
            <a:r>
              <a:rPr lang="en-US" sz="2400" dirty="0" smtClean="0"/>
              <a:t> </a:t>
            </a:r>
            <a:r>
              <a:rPr lang="en-US" sz="2400" dirty="0" err="1" smtClean="0"/>
              <a:t>luhur</a:t>
            </a:r>
            <a:r>
              <a:rPr lang="en-US" sz="2400" dirty="0" smtClean="0"/>
              <a:t> </a:t>
            </a:r>
            <a:r>
              <a:rPr lang="en-US" sz="2400" dirty="0" err="1" smtClean="0"/>
              <a:t>untuk</a:t>
            </a:r>
            <a:r>
              <a:rPr lang="en-US" sz="2400" dirty="0" smtClean="0"/>
              <a:t> </a:t>
            </a:r>
            <a:r>
              <a:rPr lang="en-US" sz="2400" dirty="0" err="1" smtClean="0"/>
              <a:t>pengamalan</a:t>
            </a:r>
            <a:r>
              <a:rPr lang="en-US" sz="2400" dirty="0" smtClean="0"/>
              <a:t> </a:t>
            </a:r>
            <a:r>
              <a:rPr lang="en-US" sz="2400" dirty="0" err="1" smtClean="0"/>
              <a:t>Sila</a:t>
            </a:r>
            <a:r>
              <a:rPr lang="en-US" sz="2400" dirty="0" smtClean="0"/>
              <a:t> ke-2:</a:t>
            </a:r>
          </a:p>
          <a:p>
            <a:pPr lvl="1" algn="just"/>
            <a:r>
              <a:rPr lang="en-US" sz="1800" dirty="0" err="1" smtClean="0">
                <a:solidFill>
                  <a:srgbClr val="FF0000"/>
                </a:solidFill>
              </a:rPr>
              <a:t>Mengakui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dan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memperlakukan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manusia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sesuai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harkat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martabat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sebagai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makhluk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Tuhan</a:t>
            </a:r>
            <a:r>
              <a:rPr lang="en-US" sz="1800" dirty="0" smtClean="0">
                <a:solidFill>
                  <a:srgbClr val="FF0000"/>
                </a:solidFill>
              </a:rPr>
              <a:t> Yang </a:t>
            </a:r>
            <a:r>
              <a:rPr lang="en-US" sz="1800" dirty="0" err="1" smtClean="0">
                <a:solidFill>
                  <a:srgbClr val="FF0000"/>
                </a:solidFill>
              </a:rPr>
              <a:t>Maha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Esa</a:t>
            </a:r>
            <a:r>
              <a:rPr lang="en-US" sz="1800" dirty="0" smtClean="0">
                <a:solidFill>
                  <a:srgbClr val="FF0000"/>
                </a:solidFill>
              </a:rPr>
              <a:t>.</a:t>
            </a:r>
          </a:p>
          <a:p>
            <a:pPr lvl="1" algn="just"/>
            <a:r>
              <a:rPr lang="en-US" sz="1800" dirty="0" err="1" smtClean="0">
                <a:solidFill>
                  <a:srgbClr val="FF0000"/>
                </a:solidFill>
              </a:rPr>
              <a:t>Mengakui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persamaan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derajat</a:t>
            </a:r>
            <a:r>
              <a:rPr lang="en-US" sz="1800" dirty="0" smtClean="0">
                <a:solidFill>
                  <a:srgbClr val="FF0000"/>
                </a:solidFill>
              </a:rPr>
              <a:t>, </a:t>
            </a:r>
            <a:r>
              <a:rPr lang="en-US" sz="1800" dirty="0" err="1" smtClean="0">
                <a:solidFill>
                  <a:srgbClr val="FF0000"/>
                </a:solidFill>
              </a:rPr>
              <a:t>hak</a:t>
            </a:r>
            <a:r>
              <a:rPr lang="en-US" sz="1800" dirty="0" smtClean="0">
                <a:solidFill>
                  <a:srgbClr val="FF0000"/>
                </a:solidFill>
              </a:rPr>
              <a:t>, </a:t>
            </a:r>
            <a:r>
              <a:rPr lang="en-US" sz="1800" dirty="0" err="1" smtClean="0">
                <a:solidFill>
                  <a:srgbClr val="FF0000"/>
                </a:solidFill>
              </a:rPr>
              <a:t>kewajiban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asasi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manusia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tanpa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perbedaan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suku</a:t>
            </a:r>
            <a:r>
              <a:rPr lang="en-US" sz="1800" dirty="0" smtClean="0">
                <a:solidFill>
                  <a:srgbClr val="FF0000"/>
                </a:solidFill>
              </a:rPr>
              <a:t>, </a:t>
            </a:r>
            <a:r>
              <a:rPr lang="en-US" sz="1800" dirty="0" err="1" smtClean="0">
                <a:solidFill>
                  <a:srgbClr val="FF0000"/>
                </a:solidFill>
              </a:rPr>
              <a:t>keturunan</a:t>
            </a:r>
            <a:r>
              <a:rPr lang="en-US" sz="1800" dirty="0" smtClean="0">
                <a:solidFill>
                  <a:srgbClr val="FF0000"/>
                </a:solidFill>
              </a:rPr>
              <a:t>, agama, </a:t>
            </a:r>
            <a:r>
              <a:rPr lang="en-US" sz="1800" dirty="0" err="1" smtClean="0">
                <a:solidFill>
                  <a:srgbClr val="FF0000"/>
                </a:solidFill>
              </a:rPr>
              <a:t>kepercayaan</a:t>
            </a:r>
            <a:r>
              <a:rPr lang="en-US" sz="1800" dirty="0" smtClean="0">
                <a:solidFill>
                  <a:srgbClr val="FF0000"/>
                </a:solidFill>
              </a:rPr>
              <a:t>, </a:t>
            </a:r>
            <a:r>
              <a:rPr lang="en-US" sz="1800" dirty="0" err="1" smtClean="0">
                <a:solidFill>
                  <a:srgbClr val="FF0000"/>
                </a:solidFill>
              </a:rPr>
              <a:t>jenis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kelamin</a:t>
            </a:r>
            <a:r>
              <a:rPr lang="en-US" sz="1800" dirty="0" smtClean="0">
                <a:solidFill>
                  <a:srgbClr val="FF0000"/>
                </a:solidFill>
              </a:rPr>
              <a:t>, </a:t>
            </a:r>
            <a:r>
              <a:rPr lang="en-US" sz="1800" dirty="0" err="1" smtClean="0">
                <a:solidFill>
                  <a:srgbClr val="FF0000"/>
                </a:solidFill>
              </a:rPr>
              <a:t>kedudukan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sosial</a:t>
            </a:r>
            <a:r>
              <a:rPr lang="en-US" sz="1800" dirty="0" smtClean="0">
                <a:solidFill>
                  <a:srgbClr val="FF0000"/>
                </a:solidFill>
              </a:rPr>
              <a:t>, </a:t>
            </a:r>
            <a:r>
              <a:rPr lang="en-US" sz="1800" dirty="0" err="1" smtClean="0">
                <a:solidFill>
                  <a:srgbClr val="FF0000"/>
                </a:solidFill>
              </a:rPr>
              <a:t>warna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kulit</a:t>
            </a:r>
            <a:r>
              <a:rPr lang="en-US" sz="1800" dirty="0" smtClean="0">
                <a:solidFill>
                  <a:srgbClr val="FF0000"/>
                </a:solidFill>
              </a:rPr>
              <a:t>, </a:t>
            </a:r>
            <a:r>
              <a:rPr lang="en-US" sz="1800" dirty="0" err="1" smtClean="0">
                <a:solidFill>
                  <a:srgbClr val="FF0000"/>
                </a:solidFill>
              </a:rPr>
              <a:t>dsb</a:t>
            </a:r>
            <a:r>
              <a:rPr lang="en-US" sz="1800" dirty="0" smtClean="0">
                <a:solidFill>
                  <a:srgbClr val="FF0000"/>
                </a:solidFill>
              </a:rPr>
              <a:t>.</a:t>
            </a:r>
          </a:p>
          <a:p>
            <a:pPr lvl="1" algn="just"/>
            <a:r>
              <a:rPr lang="en-US" sz="1800" dirty="0" err="1" smtClean="0">
                <a:solidFill>
                  <a:srgbClr val="FF0000"/>
                </a:solidFill>
              </a:rPr>
              <a:t>Mengembangkan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sikap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mencintai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sesama</a:t>
            </a:r>
            <a:r>
              <a:rPr lang="en-US" sz="1800" dirty="0" smtClean="0">
                <a:solidFill>
                  <a:srgbClr val="FF0000"/>
                </a:solidFill>
              </a:rPr>
              <a:t>.</a:t>
            </a:r>
          </a:p>
          <a:p>
            <a:pPr lvl="1" algn="just"/>
            <a:r>
              <a:rPr lang="en-US" sz="1800" dirty="0" err="1" smtClean="0">
                <a:solidFill>
                  <a:srgbClr val="FF0000"/>
                </a:solidFill>
              </a:rPr>
              <a:t>Mengembangkan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sikap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tenggang</a:t>
            </a:r>
            <a:r>
              <a:rPr lang="en-US" sz="1800" dirty="0" smtClean="0">
                <a:solidFill>
                  <a:srgbClr val="FF0000"/>
                </a:solidFill>
              </a:rPr>
              <a:t> rasa </a:t>
            </a:r>
            <a:r>
              <a:rPr lang="en-US" sz="1800" dirty="0" err="1" smtClean="0">
                <a:solidFill>
                  <a:srgbClr val="FF0000"/>
                </a:solidFill>
              </a:rPr>
              <a:t>dan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i="1" dirty="0" smtClean="0">
                <a:solidFill>
                  <a:srgbClr val="FF0000"/>
                </a:solidFill>
              </a:rPr>
              <a:t>tepa-</a:t>
            </a:r>
            <a:r>
              <a:rPr lang="en-US" sz="1800" i="1" dirty="0" err="1" smtClean="0">
                <a:solidFill>
                  <a:srgbClr val="FF0000"/>
                </a:solidFill>
              </a:rPr>
              <a:t>selira</a:t>
            </a:r>
            <a:r>
              <a:rPr lang="en-US" sz="1800" i="1" dirty="0" smtClean="0">
                <a:solidFill>
                  <a:srgbClr val="FF0000"/>
                </a:solidFill>
              </a:rPr>
              <a:t>.</a:t>
            </a:r>
          </a:p>
          <a:p>
            <a:pPr lvl="1" algn="just"/>
            <a:r>
              <a:rPr lang="en-US" sz="1800" dirty="0" err="1" smtClean="0">
                <a:solidFill>
                  <a:srgbClr val="FF0000"/>
                </a:solidFill>
              </a:rPr>
              <a:t>Mengembangkan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sikap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tidak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semena-mena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terhadap</a:t>
            </a:r>
            <a:r>
              <a:rPr lang="en-US" sz="1800" dirty="0" smtClean="0">
                <a:solidFill>
                  <a:srgbClr val="FF0000"/>
                </a:solidFill>
              </a:rPr>
              <a:t> orang lain.</a:t>
            </a:r>
          </a:p>
        </p:txBody>
      </p:sp>
    </p:spTree>
    <p:extLst>
      <p:ext uri="{BB962C8B-B14F-4D97-AF65-F5344CB8AC3E}">
        <p14:creationId xmlns:p14="http://schemas.microsoft.com/office/powerpoint/2010/main" val="227144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 algn="just"/>
            <a:r>
              <a:rPr lang="en-US" sz="1800" dirty="0" err="1" smtClean="0">
                <a:solidFill>
                  <a:srgbClr val="FF0000"/>
                </a:solidFill>
              </a:rPr>
              <a:t>Menjunjung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tinggi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nilai-nilai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kemanusiaan</a:t>
            </a:r>
            <a:r>
              <a:rPr lang="en-US" sz="1800" dirty="0" smtClean="0">
                <a:solidFill>
                  <a:srgbClr val="FF0000"/>
                </a:solidFill>
              </a:rPr>
              <a:t>.</a:t>
            </a:r>
          </a:p>
          <a:p>
            <a:pPr lvl="1" algn="just"/>
            <a:r>
              <a:rPr lang="en-US" sz="1800" dirty="0" err="1" smtClean="0">
                <a:solidFill>
                  <a:srgbClr val="FF0000"/>
                </a:solidFill>
              </a:rPr>
              <a:t>Gemar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melakukan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kegiatan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kemanusiaan</a:t>
            </a:r>
            <a:r>
              <a:rPr lang="en-US" sz="1800" dirty="0" smtClean="0">
                <a:solidFill>
                  <a:srgbClr val="FF0000"/>
                </a:solidFill>
              </a:rPr>
              <a:t>.</a:t>
            </a:r>
          </a:p>
          <a:p>
            <a:pPr lvl="1" algn="just"/>
            <a:r>
              <a:rPr lang="en-US" sz="1800" dirty="0" err="1" smtClean="0">
                <a:solidFill>
                  <a:srgbClr val="FF0000"/>
                </a:solidFill>
              </a:rPr>
              <a:t>Berani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membela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kebenaran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dan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keadilan</a:t>
            </a:r>
            <a:r>
              <a:rPr lang="en-US" sz="1800" dirty="0" smtClean="0">
                <a:solidFill>
                  <a:srgbClr val="FF0000"/>
                </a:solidFill>
              </a:rPr>
              <a:t>.</a:t>
            </a:r>
          </a:p>
          <a:p>
            <a:pPr lvl="1" algn="just"/>
            <a:r>
              <a:rPr lang="en-US" sz="1800" dirty="0" err="1" smtClean="0">
                <a:solidFill>
                  <a:srgbClr val="FF0000"/>
                </a:solidFill>
              </a:rPr>
              <a:t>Merasa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diri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bagian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dari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seluruh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umat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manusia</a:t>
            </a:r>
            <a:r>
              <a:rPr lang="en-US" sz="1800" dirty="0" smtClean="0">
                <a:solidFill>
                  <a:srgbClr val="FF0000"/>
                </a:solidFill>
              </a:rPr>
              <a:t>.</a:t>
            </a:r>
          </a:p>
          <a:p>
            <a:pPr lvl="1" algn="just"/>
            <a:r>
              <a:rPr lang="en-US" sz="1800" dirty="0" err="1" smtClean="0">
                <a:solidFill>
                  <a:srgbClr val="FF0000"/>
                </a:solidFill>
              </a:rPr>
              <a:t>Mengembangkan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sikap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hormat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dan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bekerja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sama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dengan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bangsa</a:t>
            </a:r>
            <a:r>
              <a:rPr lang="en-US" sz="1800" dirty="0" smtClean="0">
                <a:solidFill>
                  <a:srgbClr val="FF0000"/>
                </a:solidFill>
              </a:rPr>
              <a:t> lain.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42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1065</TotalTime>
  <Words>582</Words>
  <Application>Microsoft Office PowerPoint</Application>
  <PresentationFormat>Widescreen</PresentationFormat>
  <Paragraphs>64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Century Gothic</vt:lpstr>
      <vt:lpstr>Wingdings 3</vt:lpstr>
      <vt:lpstr>Ion Boardroom</vt:lpstr>
      <vt:lpstr>Kemanusiaan yang Berkeadilan dan Berkeadaban</vt:lpstr>
      <vt:lpstr>Hakikat Sila Kemanusiaan yang Adil dan Beradab</vt:lpstr>
      <vt:lpstr>PowerPoint Presentation</vt:lpstr>
      <vt:lpstr>PowerPoint Presentation</vt:lpstr>
      <vt:lpstr>PowerPoint Presentation</vt:lpstr>
      <vt:lpstr>PowerPoint Presentation</vt:lpstr>
      <vt:lpstr>Pengamalan Sila Kemanusiaan yang Adil dan Beradab</vt:lpstr>
      <vt:lpstr>PowerPoint Presentation</vt:lpstr>
      <vt:lpstr>PowerPoint Presentation</vt:lpstr>
      <vt:lpstr>Imperatif Moral Sila Kemanusiaan yang Adil dan Beradab</vt:lpstr>
      <vt:lpstr>PowerPoint Presentation</vt:lpstr>
      <vt:lpstr>Studi Kasus</vt:lpstr>
      <vt:lpstr>Sesi Pertanyaan</vt:lpstr>
      <vt:lpstr>PowerPoint Presentation</vt:lpstr>
      <vt:lpstr>Lampiran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Kemanusiaan yang Berkeadilan dan Berkeadaban</dc:title>
  <dc:creator>Peter Wira</dc:creator>
  <cp:lastModifiedBy>Peter Wira</cp:lastModifiedBy>
  <cp:revision>22</cp:revision>
  <dcterms:created xsi:type="dcterms:W3CDTF">2017-10-29T06:15:40Z</dcterms:created>
  <dcterms:modified xsi:type="dcterms:W3CDTF">2017-11-05T08:57:51Z</dcterms:modified>
</cp:coreProperties>
</file>